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8" r:id="rId2"/>
    <p:sldId id="315" r:id="rId3"/>
    <p:sldId id="316" r:id="rId4"/>
    <p:sldId id="325" r:id="rId5"/>
    <p:sldId id="326" r:id="rId6"/>
    <p:sldId id="330" r:id="rId7"/>
    <p:sldId id="327" r:id="rId8"/>
    <p:sldId id="324" r:id="rId9"/>
    <p:sldId id="320" r:id="rId10"/>
    <p:sldId id="318" r:id="rId11"/>
    <p:sldId id="306" r:id="rId12"/>
    <p:sldId id="260" r:id="rId13"/>
    <p:sldId id="300" r:id="rId14"/>
    <p:sldId id="329" r:id="rId15"/>
    <p:sldId id="301" r:id="rId16"/>
    <p:sldId id="302" r:id="rId17"/>
    <p:sldId id="303" r:id="rId18"/>
    <p:sldId id="304" r:id="rId19"/>
    <p:sldId id="305" r:id="rId20"/>
    <p:sldId id="286" r:id="rId21"/>
    <p:sldId id="322" r:id="rId22"/>
    <p:sldId id="323" r:id="rId23"/>
    <p:sldId id="294" r:id="rId24"/>
  </p:sldIdLst>
  <p:sldSz cx="12192000" cy="685800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ll Gut" initials="TG" lastIdx="8" clrIdx="0">
    <p:extLst>
      <p:ext uri="{19B8F6BF-5375-455C-9EA6-DF929625EA0E}">
        <p15:presenceInfo xmlns:p15="http://schemas.microsoft.com/office/powerpoint/2012/main" userId="Till G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27B"/>
    <a:srgbClr val="133C8B"/>
    <a:srgbClr val="B4AEA8"/>
    <a:srgbClr val="E8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413" autoAdjust="0"/>
  </p:normalViewPr>
  <p:slideViewPr>
    <p:cSldViewPr snapToGrid="0">
      <p:cViewPr varScale="1">
        <p:scale>
          <a:sx n="116" d="100"/>
          <a:sy n="116" d="100"/>
        </p:scale>
        <p:origin x="12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929" d="10000"/>
        <a:sy n="6929" d="100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2116A-4664-4678-9FDD-31390ADFA7EE}" type="datetimeFigureOut">
              <a:rPr lang="de-DE" smtClean="0"/>
              <a:t>14.08.2022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8DFE-DABD-49B3-8BCE-484063F827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3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3A7C6-214A-4A78-8B7F-C9DA87EA377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91B68-67F8-4E32-8F57-9F9CE295B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91B68-67F8-4E32-8F57-9F9CE295B3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09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33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we</a:t>
            </a:r>
            <a:r>
              <a:rPr lang="es-ES_tradnl" baseline="0" dirty="0"/>
              <a:t> </a:t>
            </a:r>
            <a:r>
              <a:rPr lang="es-ES_tradnl" baseline="0" dirty="0" err="1"/>
              <a:t>focus</a:t>
            </a:r>
            <a:r>
              <a:rPr lang="es-ES_tradnl" baseline="0" dirty="0"/>
              <a:t> </a:t>
            </a:r>
            <a:r>
              <a:rPr lang="es-ES_tradnl" baseline="0" dirty="0" err="1"/>
              <a:t>on</a:t>
            </a:r>
            <a:r>
              <a:rPr lang="es-ES_tradnl" baseline="0" dirty="0"/>
              <a:t> </a:t>
            </a:r>
            <a:r>
              <a:rPr lang="es-ES_tradnl" baseline="0" dirty="0" err="1"/>
              <a:t>the</a:t>
            </a:r>
            <a:r>
              <a:rPr lang="es-ES_tradnl" baseline="0" dirty="0"/>
              <a:t> </a:t>
            </a:r>
            <a:r>
              <a:rPr lang="es-ES_tradnl" baseline="0" dirty="0" err="1"/>
              <a:t>content</a:t>
            </a:r>
            <a:r>
              <a:rPr lang="es-ES_tradnl" baseline="0" dirty="0"/>
              <a:t> of </a:t>
            </a:r>
            <a:r>
              <a:rPr lang="es-ES_tradnl" baseline="0" dirty="0" err="1"/>
              <a:t>the</a:t>
            </a:r>
            <a:r>
              <a:rPr lang="es-ES_tradnl" baseline="0" dirty="0"/>
              <a:t> 5 </a:t>
            </a:r>
            <a:r>
              <a:rPr lang="es-ES_tradnl" baseline="0" dirty="0" err="1"/>
              <a:t>which</a:t>
            </a:r>
            <a:r>
              <a:rPr lang="es-ES_tradnl" baseline="0" dirty="0"/>
              <a:t> are </a:t>
            </a:r>
            <a:r>
              <a:rPr lang="es-ES_tradnl" baseline="0" dirty="0" err="1"/>
              <a:t>relevant</a:t>
            </a:r>
            <a:r>
              <a:rPr lang="es-ES_tradnl" baseline="0" dirty="0"/>
              <a:t> to EPPO (1,2,3,4,and 6)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978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893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531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357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785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noProof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GB" sz="1200" b="0" i="0" u="none" strike="noStrike" kern="1200" baseline="0" noProof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GB" sz="1200" b="0" i="0" u="none" strike="noStrike" kern="1200" baseline="0" noProof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GB" noProof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59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00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funds the lawyer in EPPO cases? The MS, see Art. 91(5) EPPO Reg: "... The operational expenditure of the EPPO’s shall in principle not include costs related to investigation measures carried out by competent national authorities or costs of legal aid."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407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214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899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You</a:t>
            </a:r>
            <a:r>
              <a:rPr lang="es-ES" dirty="0"/>
              <a:t> can </a:t>
            </a:r>
            <a:r>
              <a:rPr lang="es-ES" dirty="0" err="1"/>
              <a:t>discuss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baseline="0" dirty="0"/>
              <a:t> </a:t>
            </a:r>
            <a:r>
              <a:rPr lang="es-ES" baseline="0" dirty="0" err="1"/>
              <a:t>this</a:t>
            </a:r>
            <a:r>
              <a:rPr lang="es-ES" baseline="0" dirty="0"/>
              <a:t> </a:t>
            </a:r>
            <a:r>
              <a:rPr lang="es-ES" baseline="0" dirty="0" err="1"/>
              <a:t>interaction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work</a:t>
            </a:r>
            <a:r>
              <a:rPr lang="es-ES" baseline="0" dirty="0"/>
              <a:t> </a:t>
            </a:r>
            <a:r>
              <a:rPr lang="es-ES" baseline="0" dirty="0" err="1"/>
              <a:t>from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</a:t>
            </a:r>
            <a:r>
              <a:rPr lang="es-ES" baseline="0" dirty="0" err="1"/>
              <a:t>starting</a:t>
            </a:r>
            <a:r>
              <a:rPr lang="es-ES" baseline="0" dirty="0"/>
              <a:t> </a:t>
            </a:r>
            <a:r>
              <a:rPr lang="es-ES" baseline="0" dirty="0" err="1"/>
              <a:t>point</a:t>
            </a:r>
            <a:r>
              <a:rPr lang="es-ES" baseline="0" dirty="0"/>
              <a:t> of </a:t>
            </a:r>
            <a:r>
              <a:rPr lang="es-ES" baseline="0" dirty="0" err="1"/>
              <a:t>your</a:t>
            </a:r>
            <a:r>
              <a:rPr lang="es-ES" baseline="0" dirty="0"/>
              <a:t> </a:t>
            </a:r>
            <a:r>
              <a:rPr lang="es-ES" baseline="0" dirty="0" err="1"/>
              <a:t>national</a:t>
            </a:r>
            <a:r>
              <a:rPr lang="es-ES" baseline="0" dirty="0"/>
              <a:t> </a:t>
            </a:r>
            <a:r>
              <a:rPr lang="es-ES" baseline="0" dirty="0" err="1"/>
              <a:t>law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365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Correct</a:t>
            </a:r>
            <a:r>
              <a:rPr lang="es-ES_tradnl" baseline="0" dirty="0"/>
              <a:t> answer B)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73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958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68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539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25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EU CHARTER APPLIES TO EPPO. BUT WILL IT? WHAT ARE THE ENVISAGED</a:t>
            </a:r>
            <a:r>
              <a:rPr lang="es-ES_tradnl" baseline="0" dirty="0"/>
              <a:t> DIFFICULTIES?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38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Following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Treaty</a:t>
            </a:r>
            <a:r>
              <a:rPr lang="es-ES_tradnl" dirty="0"/>
              <a:t> of </a:t>
            </a:r>
            <a:r>
              <a:rPr lang="es-ES_tradnl" dirty="0" err="1"/>
              <a:t>Lisbon</a:t>
            </a:r>
            <a:r>
              <a:rPr lang="es-ES_tradnl" dirty="0"/>
              <a:t> Fundamental Rights set </a:t>
            </a:r>
            <a:r>
              <a:rPr lang="es-ES_tradnl" dirty="0" err="1"/>
              <a:t>out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EU </a:t>
            </a:r>
            <a:r>
              <a:rPr lang="es-ES_tradnl" dirty="0" err="1"/>
              <a:t>Charter</a:t>
            </a:r>
            <a:r>
              <a:rPr lang="es-ES_tradnl" dirty="0"/>
              <a:t>  and as </a:t>
            </a:r>
            <a:r>
              <a:rPr lang="es-ES_tradnl" dirty="0" err="1"/>
              <a:t>interpreted</a:t>
            </a:r>
            <a:r>
              <a:rPr lang="es-ES_tradnl" dirty="0"/>
              <a:t> </a:t>
            </a:r>
            <a:r>
              <a:rPr lang="es-ES_tradnl" dirty="0" err="1"/>
              <a:t>by</a:t>
            </a:r>
            <a:r>
              <a:rPr lang="es-ES_tradnl" dirty="0"/>
              <a:t> 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European</a:t>
            </a:r>
            <a:r>
              <a:rPr lang="es-ES_tradnl" dirty="0"/>
              <a:t> </a:t>
            </a:r>
            <a:r>
              <a:rPr lang="es-ES_tradnl" dirty="0" err="1"/>
              <a:t>Courts</a:t>
            </a:r>
            <a:r>
              <a:rPr lang="es-ES_tradnl" dirty="0"/>
              <a:t> ,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binding</a:t>
            </a:r>
            <a:r>
              <a:rPr lang="es-ES_tradnl" dirty="0"/>
              <a:t> </a:t>
            </a:r>
            <a:r>
              <a:rPr lang="es-ES_tradnl" dirty="0" err="1"/>
              <a:t>force</a:t>
            </a:r>
            <a:r>
              <a:rPr lang="es-ES_tradnl" dirty="0"/>
              <a:t>, and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Charter</a:t>
            </a:r>
            <a:r>
              <a:rPr lang="es-ES_tradnl" dirty="0"/>
              <a:t> has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same</a:t>
            </a:r>
            <a:r>
              <a:rPr lang="es-ES_tradnl" dirty="0"/>
              <a:t> legal </a:t>
            </a:r>
            <a:r>
              <a:rPr lang="es-ES_tradnl" dirty="0" err="1"/>
              <a:t>value</a:t>
            </a:r>
            <a:r>
              <a:rPr lang="es-ES_tradnl" dirty="0"/>
              <a:t> as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foundational</a:t>
            </a:r>
            <a:r>
              <a:rPr lang="es-ES_tradnl" dirty="0"/>
              <a:t> </a:t>
            </a:r>
            <a:r>
              <a:rPr lang="es-ES_tradnl" dirty="0" err="1"/>
              <a:t>Treaties</a:t>
            </a:r>
            <a:r>
              <a:rPr lang="es-ES_tradnl" dirty="0"/>
              <a:t>. (Art. 6 TEU)</a:t>
            </a:r>
            <a:endParaRPr lang="es-ES" dirty="0"/>
          </a:p>
          <a:p>
            <a:endParaRPr lang="es-ES" dirty="0"/>
          </a:p>
          <a:p>
            <a:r>
              <a:rPr lang="es-ES" dirty="0" err="1"/>
              <a:t>Article</a:t>
            </a:r>
            <a:r>
              <a:rPr lang="es-ES" dirty="0"/>
              <a:t> 47 </a:t>
            </a:r>
            <a:r>
              <a:rPr lang="es-ES" dirty="0" err="1"/>
              <a:t>Right</a:t>
            </a:r>
            <a:r>
              <a:rPr lang="es-ES" dirty="0"/>
              <a:t> to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effective</a:t>
            </a:r>
            <a:r>
              <a:rPr lang="es-ES" dirty="0"/>
              <a:t> </a:t>
            </a:r>
            <a:r>
              <a:rPr lang="es-ES" dirty="0" err="1"/>
              <a:t>remedy</a:t>
            </a:r>
            <a:r>
              <a:rPr lang="es-ES" dirty="0"/>
              <a:t> and to a </a:t>
            </a:r>
            <a:r>
              <a:rPr lang="es-ES" dirty="0" err="1"/>
              <a:t>fair</a:t>
            </a:r>
            <a:r>
              <a:rPr lang="es-ES" dirty="0"/>
              <a:t> trial</a:t>
            </a:r>
          </a:p>
          <a:p>
            <a:r>
              <a:rPr lang="es-ES" dirty="0" err="1"/>
              <a:t>Everyone</a:t>
            </a:r>
            <a:r>
              <a:rPr lang="es-ES" dirty="0"/>
              <a:t> </a:t>
            </a:r>
            <a:r>
              <a:rPr lang="es-ES" dirty="0" err="1"/>
              <a:t>whose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and </a:t>
            </a:r>
            <a:r>
              <a:rPr lang="es-ES" dirty="0" err="1"/>
              <a:t>freedoms</a:t>
            </a:r>
            <a:r>
              <a:rPr lang="es-ES" dirty="0"/>
              <a:t> </a:t>
            </a:r>
            <a:r>
              <a:rPr lang="es-ES" dirty="0" err="1"/>
              <a:t>guaranteed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Union</a:t>
            </a:r>
            <a:r>
              <a:rPr lang="es-ES" dirty="0"/>
              <a:t> are </a:t>
            </a:r>
            <a:r>
              <a:rPr lang="es-ES" dirty="0" err="1"/>
              <a:t>violated</a:t>
            </a:r>
            <a:r>
              <a:rPr lang="es-ES" dirty="0"/>
              <a:t> has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to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effective</a:t>
            </a:r>
            <a:r>
              <a:rPr lang="es-ES" dirty="0"/>
              <a:t> </a:t>
            </a:r>
            <a:r>
              <a:rPr lang="es-ES" dirty="0" err="1"/>
              <a:t>remedy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a tribunal in </a:t>
            </a:r>
            <a:r>
              <a:rPr lang="es-ES" dirty="0" err="1"/>
              <a:t>compliance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conditions</a:t>
            </a:r>
            <a:r>
              <a:rPr lang="es-ES" dirty="0"/>
              <a:t> </a:t>
            </a:r>
            <a:r>
              <a:rPr lang="es-ES" dirty="0" err="1"/>
              <a:t>laid</a:t>
            </a:r>
            <a:r>
              <a:rPr lang="es-ES" dirty="0"/>
              <a:t> </a:t>
            </a:r>
            <a:r>
              <a:rPr lang="es-ES" dirty="0" err="1"/>
              <a:t>down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Article</a:t>
            </a:r>
            <a:r>
              <a:rPr lang="es-ES" dirty="0"/>
              <a:t>.</a:t>
            </a:r>
          </a:p>
          <a:p>
            <a:r>
              <a:rPr lang="es-ES" dirty="0" err="1"/>
              <a:t>Article</a:t>
            </a:r>
            <a:r>
              <a:rPr lang="es-ES" dirty="0"/>
              <a:t> 48 </a:t>
            </a:r>
            <a:r>
              <a:rPr lang="es-ES" dirty="0" err="1"/>
              <a:t>Presumption</a:t>
            </a:r>
            <a:r>
              <a:rPr lang="es-ES" dirty="0"/>
              <a:t> of </a:t>
            </a:r>
            <a:r>
              <a:rPr lang="es-ES" dirty="0" err="1"/>
              <a:t>innocence</a:t>
            </a:r>
            <a:r>
              <a:rPr lang="es-ES" dirty="0"/>
              <a:t> and </a:t>
            </a:r>
            <a:r>
              <a:rPr lang="es-ES" dirty="0" err="1"/>
              <a:t>right</a:t>
            </a:r>
            <a:r>
              <a:rPr lang="es-ES" dirty="0"/>
              <a:t> of </a:t>
            </a:r>
            <a:r>
              <a:rPr lang="es-ES" dirty="0" err="1"/>
              <a:t>defence</a:t>
            </a:r>
            <a:endParaRPr lang="es-ES" dirty="0"/>
          </a:p>
          <a:p>
            <a:r>
              <a:rPr lang="es-ES" dirty="0"/>
              <a:t>1.   </a:t>
            </a:r>
            <a:r>
              <a:rPr lang="es-ES" dirty="0" err="1"/>
              <a:t>Everyone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charged</a:t>
            </a:r>
            <a:r>
              <a:rPr lang="es-ES" dirty="0"/>
              <a:t> </a:t>
            </a:r>
            <a:r>
              <a:rPr lang="es-ES" dirty="0" err="1"/>
              <a:t>shall</a:t>
            </a:r>
            <a:r>
              <a:rPr lang="es-ES" dirty="0"/>
              <a:t> be </a:t>
            </a:r>
            <a:r>
              <a:rPr lang="es-ES" dirty="0" err="1"/>
              <a:t>presumed</a:t>
            </a:r>
            <a:r>
              <a:rPr lang="es-ES" dirty="0"/>
              <a:t> </a:t>
            </a:r>
            <a:r>
              <a:rPr lang="es-ES" dirty="0" err="1"/>
              <a:t>innocent</a:t>
            </a:r>
            <a:r>
              <a:rPr lang="es-ES" dirty="0"/>
              <a:t> </a:t>
            </a:r>
            <a:r>
              <a:rPr lang="es-ES" dirty="0" err="1"/>
              <a:t>until</a:t>
            </a:r>
            <a:r>
              <a:rPr lang="es-ES" dirty="0"/>
              <a:t> </a:t>
            </a:r>
            <a:r>
              <a:rPr lang="es-ES" dirty="0" err="1"/>
              <a:t>proved</a:t>
            </a:r>
            <a:r>
              <a:rPr lang="es-ES" dirty="0"/>
              <a:t> </a:t>
            </a:r>
            <a:r>
              <a:rPr lang="es-ES" dirty="0" err="1"/>
              <a:t>guilty</a:t>
            </a:r>
            <a:r>
              <a:rPr lang="es-ES" dirty="0"/>
              <a:t> </a:t>
            </a:r>
            <a:r>
              <a:rPr lang="es-ES" dirty="0" err="1"/>
              <a:t>according</a:t>
            </a:r>
            <a:r>
              <a:rPr lang="es-ES" dirty="0"/>
              <a:t> to </a:t>
            </a:r>
            <a:r>
              <a:rPr lang="es-ES" dirty="0" err="1"/>
              <a:t>law</a:t>
            </a:r>
            <a:r>
              <a:rPr lang="es-ES" dirty="0"/>
              <a:t>.</a:t>
            </a:r>
          </a:p>
          <a:p>
            <a:r>
              <a:rPr lang="es-ES" dirty="0"/>
              <a:t>2.   </a:t>
            </a:r>
            <a:r>
              <a:rPr lang="es-ES" dirty="0" err="1"/>
              <a:t>Respect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defence</a:t>
            </a:r>
            <a:r>
              <a:rPr lang="es-ES" dirty="0"/>
              <a:t> of </a:t>
            </a:r>
            <a:r>
              <a:rPr lang="es-ES" dirty="0" err="1"/>
              <a:t>anyone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charged</a:t>
            </a:r>
            <a:r>
              <a:rPr lang="es-ES" dirty="0"/>
              <a:t> </a:t>
            </a:r>
            <a:r>
              <a:rPr lang="es-ES" dirty="0" err="1"/>
              <a:t>shall</a:t>
            </a:r>
            <a:r>
              <a:rPr lang="es-ES" dirty="0"/>
              <a:t> be </a:t>
            </a:r>
            <a:r>
              <a:rPr lang="es-ES" dirty="0" err="1"/>
              <a:t>guaranteed</a:t>
            </a:r>
            <a:r>
              <a:rPr lang="es-ES" dirty="0"/>
              <a:t>. </a:t>
            </a:r>
          </a:p>
          <a:p>
            <a:r>
              <a:rPr lang="es-ES" dirty="0" err="1"/>
              <a:t>Article</a:t>
            </a:r>
            <a:r>
              <a:rPr lang="es-ES" dirty="0"/>
              <a:t> 50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to be </a:t>
            </a:r>
            <a:r>
              <a:rPr lang="es-ES" dirty="0" err="1"/>
              <a:t>tried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punished</a:t>
            </a:r>
            <a:r>
              <a:rPr lang="es-ES" dirty="0"/>
              <a:t> </a:t>
            </a:r>
            <a:r>
              <a:rPr lang="es-ES" dirty="0" err="1"/>
              <a:t>twice</a:t>
            </a:r>
            <a:r>
              <a:rPr lang="es-ES" dirty="0"/>
              <a:t> in criminal </a:t>
            </a:r>
            <a:r>
              <a:rPr lang="es-ES" dirty="0" err="1"/>
              <a:t>proceedings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criminal </a:t>
            </a:r>
            <a:r>
              <a:rPr lang="es-ES" dirty="0" err="1"/>
              <a:t>offence</a:t>
            </a:r>
            <a:endParaRPr lang="es-ES" dirty="0"/>
          </a:p>
          <a:p>
            <a:r>
              <a:rPr lang="es-ES" dirty="0"/>
              <a:t>No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shall</a:t>
            </a:r>
            <a:r>
              <a:rPr lang="es-ES" dirty="0"/>
              <a:t> be </a:t>
            </a:r>
            <a:r>
              <a:rPr lang="es-ES" dirty="0" err="1"/>
              <a:t>liable</a:t>
            </a:r>
            <a:r>
              <a:rPr lang="es-ES" dirty="0"/>
              <a:t> to be </a:t>
            </a:r>
            <a:r>
              <a:rPr lang="es-ES" dirty="0" err="1"/>
              <a:t>tried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punished</a:t>
            </a:r>
            <a:r>
              <a:rPr lang="es-ES" dirty="0"/>
              <a:t> </a:t>
            </a:r>
            <a:r>
              <a:rPr lang="es-ES" dirty="0" err="1"/>
              <a:t>again</a:t>
            </a:r>
            <a:r>
              <a:rPr lang="es-ES" dirty="0"/>
              <a:t> in criminal </a:t>
            </a:r>
            <a:r>
              <a:rPr lang="es-ES" dirty="0" err="1"/>
              <a:t>proceedings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offence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he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she</a:t>
            </a:r>
            <a:r>
              <a:rPr lang="es-ES" dirty="0"/>
              <a:t> has </a:t>
            </a:r>
            <a:r>
              <a:rPr lang="es-ES" dirty="0" err="1"/>
              <a:t>already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finally</a:t>
            </a:r>
            <a:r>
              <a:rPr lang="es-ES" dirty="0"/>
              <a:t> </a:t>
            </a:r>
            <a:r>
              <a:rPr lang="es-ES" dirty="0" err="1"/>
              <a:t>acquitted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convicted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Union</a:t>
            </a:r>
            <a:r>
              <a:rPr lang="es-ES" dirty="0"/>
              <a:t> in </a:t>
            </a:r>
            <a:r>
              <a:rPr lang="es-ES" dirty="0" err="1"/>
              <a:t>accordance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048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71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Fond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0779003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33821"/>
            <a:ext cx="99166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Inhaltsplatzhalter 5">
            <a:extLst>
              <a:ext uri="{FF2B5EF4-FFF2-40B4-BE49-F238E27FC236}">
                <a16:creationId xmlns:a16="http://schemas.microsoft.com/office/drawing/2014/main" id="{14868034-385B-40D1-AD23-64C594FBF1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8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" y="12700"/>
            <a:ext cx="3766136" cy="6327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4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336" y="731520"/>
            <a:ext cx="6417276" cy="52578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752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31648" y="6459785"/>
            <a:ext cx="5217152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1" y="6459785"/>
            <a:ext cx="119181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uer Abschnitt_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88825" cy="49149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 baseline="0"/>
            </a:lvl1pPr>
          </a:lstStyle>
          <a:p>
            <a:r>
              <a:rPr lang="de-DE" dirty="0"/>
              <a:t>Bild durch klicken auf Symbol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48857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10441920" y="0"/>
            <a:ext cx="1420756" cy="2161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:a16="http://schemas.microsoft.com/office/drawing/2014/main" id="{4A446736-DA86-42B2-987F-46C30E7D6CA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15626"/>
            <a:ext cx="907929" cy="778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anzflächig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991349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de-DE" dirty="0"/>
              <a:t>Bild durch Klick auf Symbol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10441920" y="0"/>
            <a:ext cx="1420756" cy="2252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5B58F506-AC60-49F3-AE00-83EE35938E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47157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2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lussfolie_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all" spc="200" baseline="0">
                <a:solidFill>
                  <a:schemeClr val="accent6">
                    <a:lumMod val="8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2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1076808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:a16="http://schemas.microsoft.com/office/drawing/2014/main" id="{00ADE22C-239C-4456-B8D6-FBF21CD7EE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5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Kunde/Partner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sp>
        <p:nvSpPr>
          <p:cNvPr id="14" name="Bildplatzhalter 13"/>
          <p:cNvSpPr>
            <a:spLocks noGrp="1"/>
          </p:cNvSpPr>
          <p:nvPr>
            <p:ph type="pic" sz="quarter" idx="13" hasCustomPrompt="1"/>
          </p:nvPr>
        </p:nvSpPr>
        <p:spPr>
          <a:xfrm>
            <a:off x="10900883" y="1447148"/>
            <a:ext cx="1027344" cy="99125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/>
              <a:t>PartnerLogo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8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33211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17700"/>
            <a:ext cx="9776612" cy="4262016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1077124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0" name="Inhaltsplatzhalter 5">
            <a:extLst>
              <a:ext uri="{FF2B5EF4-FFF2-40B4-BE49-F238E27FC236}">
                <a16:creationId xmlns:a16="http://schemas.microsoft.com/office/drawing/2014/main" id="{EF99CA3A-6003-4C94-BAB5-DEB18C8E3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Partner/Kund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0603" y="245660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94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1243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Inhalt Vergleich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20603" y="272956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94" y="2036697"/>
            <a:ext cx="4937760" cy="54563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603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469" y="2036697"/>
            <a:ext cx="4934370" cy="55440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079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weiß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63900"/>
            <a:ext cx="99420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696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1850252"/>
            <a:ext cx="9934205" cy="43421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848" y="174022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2" name="Inhaltsplatzhalter 5">
            <a:extLst>
              <a:ext uri="{FF2B5EF4-FFF2-40B4-BE49-F238E27FC236}">
                <a16:creationId xmlns:a16="http://schemas.microsoft.com/office/drawing/2014/main" id="{3B04F1DE-5504-4662-86EB-88DB6F784ED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0" r:id="rId4"/>
    <p:sldLayoutId id="2147483667" r:id="rId5"/>
    <p:sldLayoutId id="2147483669" r:id="rId6"/>
    <p:sldLayoutId id="2147483652" r:id="rId7"/>
    <p:sldLayoutId id="2147483653" r:id="rId8"/>
    <p:sldLayoutId id="2147483665" r:id="rId9"/>
    <p:sldLayoutId id="2147483662" r:id="rId10"/>
    <p:sldLayoutId id="2147483656" r:id="rId11"/>
    <p:sldLayoutId id="2147483651" r:id="rId12"/>
    <p:sldLayoutId id="2147483657" r:id="rId13"/>
    <p:sldLayoutId id="2147483663" r:id="rId14"/>
    <p:sldLayoutId id="2147483664" r:id="rId1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2.t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9107" y="5355873"/>
            <a:ext cx="10113264" cy="82296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329" y="5476805"/>
            <a:ext cx="1748864" cy="1291811"/>
          </a:xfrm>
          <a:prstGeom prst="rect">
            <a:avLst/>
          </a:prstGeom>
        </p:spPr>
      </p:pic>
      <p:pic>
        <p:nvPicPr>
          <p:cNvPr id="8" name="Inhaltsplatzhalter 5">
            <a:extLst>
              <a:ext uri="{FF2B5EF4-FFF2-40B4-BE49-F238E27FC236}">
                <a16:creationId xmlns:a16="http://schemas.microsoft.com/office/drawing/2014/main" id="{DFDA8C01-2F48-414A-B340-FF58088F5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1652" y="5634650"/>
            <a:ext cx="1138806" cy="9761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6DFED3-DCDD-4406-BC07-C4389471B5D7}"/>
              </a:ext>
            </a:extLst>
          </p:cNvPr>
          <p:cNvSpPr/>
          <p:nvPr/>
        </p:nvSpPr>
        <p:spPr>
          <a:xfrm>
            <a:off x="511728" y="5395979"/>
            <a:ext cx="7491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Working with the EPPO at </a:t>
            </a:r>
            <a:r>
              <a:rPr lang="en-US" dirty="0" err="1">
                <a:solidFill>
                  <a:schemeClr val="bg1"/>
                </a:solidFill>
              </a:rPr>
              <a:t>decentralised</a:t>
            </a:r>
            <a:r>
              <a:rPr lang="en-US" dirty="0">
                <a:solidFill>
                  <a:schemeClr val="bg1"/>
                </a:solidFill>
              </a:rPr>
              <a:t> level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Training materials for prosecutors and investigating judges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0951D3-3333-4D7F-B94B-4E1C8D4C0D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94" y="6286345"/>
            <a:ext cx="5668432" cy="474087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26EC71-EFDC-47C4-975A-68A1E1E172E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5" y="-50517"/>
            <a:ext cx="12188825" cy="4914900"/>
          </a:xfrm>
        </p:spPr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88A3787-4472-40CA-8833-ABA2C385A79E}"/>
              </a:ext>
            </a:extLst>
          </p:cNvPr>
          <p:cNvSpPr txBox="1"/>
          <p:nvPr/>
        </p:nvSpPr>
        <p:spPr>
          <a:xfrm>
            <a:off x="619107" y="1857336"/>
            <a:ext cx="10593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b="1" dirty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 &amp; criminal procedural rights in EU law</a:t>
            </a:r>
            <a:endParaRPr lang="hu-HU" sz="6000" b="1" dirty="0">
              <a:ln w="1016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78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454243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sz="3600" dirty="0"/>
              <a:t>EPPO &amp; </a:t>
            </a:r>
            <a:r>
              <a:rPr lang="es-ES_tradnl" sz="3600" dirty="0" smtClean="0"/>
              <a:t>EU DIREKTIIVIEN MUKAISET PROSESSUAALISET OIKEUDET </a:t>
            </a:r>
            <a:r>
              <a:rPr lang="es-ES_tradnl" sz="4800" dirty="0"/>
              <a:t/>
            </a:r>
            <a:br>
              <a:rPr lang="es-ES_tradnl" sz="4800" dirty="0"/>
            </a:b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EPPO-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asetus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Artikla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41.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Epäiltyjen ja syytettyjen oikeuksien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laajuus</a:t>
            </a:r>
          </a:p>
          <a:p>
            <a:r>
              <a:rPr lang="es-ES" dirty="0" smtClean="0">
                <a:solidFill>
                  <a:schemeClr val="tx1"/>
                </a:solidFill>
                <a:latin typeface="+mn-lt"/>
              </a:rPr>
              <a:t>2.   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Kaikilla epäillyillä tai syytetyillä henkilöillä on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rikosoikeudellisissa menettelyissä vähintään unionin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oikeuden, mukaan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luettuina epäiltyjen tai syytettyjen oikeuksista rikosoikeudenkäyntimenettelyissä annetut direktiivit, sellaisina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kuin ne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on pantu täytäntöön kansallisessa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lainsäädännössä</a:t>
            </a:r>
          </a:p>
          <a:p>
            <a:r>
              <a:rPr lang="es-ES_tradnl" dirty="0" err="1" smtClean="0">
                <a:solidFill>
                  <a:schemeClr val="tx1"/>
                </a:solidFill>
              </a:rPr>
              <a:t>What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nämä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prosessuaalisia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oikeuksia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koskevat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direktiivit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ovat</a:t>
            </a:r>
            <a:r>
              <a:rPr lang="es-ES_tradnl" dirty="0" smtClean="0">
                <a:solidFill>
                  <a:schemeClr val="tx1"/>
                </a:solidFill>
              </a:rPr>
              <a:t>? </a:t>
            </a:r>
          </a:p>
          <a:p>
            <a:r>
              <a:rPr lang="es-ES_tradnl" dirty="0" err="1" smtClean="0">
                <a:solidFill>
                  <a:schemeClr val="tx1"/>
                </a:solidFill>
              </a:rPr>
              <a:t>Oikeudellinen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perusta</a:t>
            </a:r>
            <a:r>
              <a:rPr lang="es-ES_tradnl" dirty="0" smtClean="0">
                <a:solidFill>
                  <a:schemeClr val="tx1"/>
                </a:solidFill>
              </a:rPr>
              <a:t> ART</a:t>
            </a:r>
            <a:r>
              <a:rPr lang="es-ES_tradnl" dirty="0">
                <a:solidFill>
                  <a:schemeClr val="tx1"/>
                </a:solidFill>
              </a:rPr>
              <a:t>. 82 </a:t>
            </a:r>
            <a:r>
              <a:rPr lang="es-ES_tradnl" dirty="0" smtClean="0">
                <a:solidFill>
                  <a:schemeClr val="tx1"/>
                </a:solidFill>
              </a:rPr>
              <a:t>SEUT </a:t>
            </a:r>
            <a:r>
              <a:rPr lang="fi-FI" dirty="0">
                <a:solidFill>
                  <a:schemeClr val="tx1"/>
                </a:solidFill>
              </a:rPr>
              <a:t>Euroopan parlamentti ja neuvosto voivat tavallista lainsäätämisjärjestystä noudattaen </a:t>
            </a:r>
            <a:r>
              <a:rPr lang="fi-FI" dirty="0" smtClean="0">
                <a:solidFill>
                  <a:schemeClr val="tx1"/>
                </a:solidFill>
              </a:rPr>
              <a:t>annetuilla direktiiveillä </a:t>
            </a:r>
            <a:r>
              <a:rPr lang="fi-FI" dirty="0">
                <a:solidFill>
                  <a:schemeClr val="tx1"/>
                </a:solidFill>
              </a:rPr>
              <a:t>säätää vähimmäissäännöistä sikäli kuin se on tarpeen tuomioiden ja </a:t>
            </a:r>
            <a:r>
              <a:rPr lang="fi-FI" dirty="0" err="1" smtClean="0">
                <a:solidFill>
                  <a:schemeClr val="tx1"/>
                </a:solidFill>
              </a:rPr>
              <a:t>oikeusviranomaiste</a:t>
            </a:r>
            <a:r>
              <a:rPr lang="fi-FI" dirty="0" smtClean="0">
                <a:solidFill>
                  <a:schemeClr val="tx1"/>
                </a:solidFill>
              </a:rPr>
              <a:t> päätösten </a:t>
            </a:r>
            <a:r>
              <a:rPr lang="fi-FI" dirty="0">
                <a:solidFill>
                  <a:schemeClr val="tx1"/>
                </a:solidFill>
              </a:rPr>
              <a:t>vastavuoroisen tunnustamisen sekä poliisiyhteistyön ja oikeudellisen yhteistyön helpottamiseksi </a:t>
            </a:r>
            <a:r>
              <a:rPr lang="fi-FI" dirty="0" err="1">
                <a:solidFill>
                  <a:schemeClr val="tx1"/>
                </a:solidFill>
              </a:rPr>
              <a:t>rajatylittävissä</a:t>
            </a:r>
            <a:r>
              <a:rPr lang="fi-FI" dirty="0">
                <a:solidFill>
                  <a:schemeClr val="tx1"/>
                </a:solidFill>
              </a:rPr>
              <a:t> rikosasioissa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_tradnl" dirty="0" err="1" smtClean="0">
                <a:solidFill>
                  <a:schemeClr val="tx1"/>
                </a:solidFill>
              </a:rPr>
              <a:t>Tarve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tasapainottaa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täytäntöönpanon</a:t>
            </a:r>
            <a:r>
              <a:rPr lang="es-ES_tradnl" dirty="0" smtClean="0">
                <a:solidFill>
                  <a:schemeClr val="tx1"/>
                </a:solidFill>
              </a:rPr>
              <a:t> ja </a:t>
            </a:r>
            <a:r>
              <a:rPr lang="es-ES_tradnl" dirty="0" err="1" smtClean="0">
                <a:solidFill>
                  <a:schemeClr val="tx1"/>
                </a:solidFill>
              </a:rPr>
              <a:t>perusoikeuksien</a:t>
            </a:r>
            <a:r>
              <a:rPr lang="es-ES_tradnl" dirty="0" smtClean="0">
                <a:solidFill>
                  <a:schemeClr val="tx1"/>
                </a:solidFill>
              </a:rPr>
              <a:t> (</a:t>
            </a:r>
            <a:r>
              <a:rPr lang="es-ES_tradnl" dirty="0" err="1" smtClean="0">
                <a:solidFill>
                  <a:schemeClr val="tx1"/>
                </a:solidFill>
              </a:rPr>
              <a:t>prosessuaaliset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turvatakuut</a:t>
            </a:r>
            <a:r>
              <a:rPr lang="es-ES_tradnl" dirty="0" smtClean="0">
                <a:solidFill>
                  <a:schemeClr val="tx1"/>
                </a:solidFill>
              </a:rPr>
              <a:t>) </a:t>
            </a:r>
            <a:r>
              <a:rPr lang="es-ES_tradnl" dirty="0" err="1" smtClean="0">
                <a:solidFill>
                  <a:schemeClr val="tx1"/>
                </a:solidFill>
              </a:rPr>
              <a:t>suhdetta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vastavuoroisen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luottamuksen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vahvistamiseksi</a:t>
            </a:r>
            <a:r>
              <a:rPr lang="es-ES_tradnl" dirty="0" smtClean="0">
                <a:solidFill>
                  <a:schemeClr val="tx1"/>
                </a:solidFill>
              </a:rPr>
              <a:t>…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_tradnl" dirty="0" err="1" smtClean="0">
                <a:solidFill>
                  <a:schemeClr val="tx1"/>
                </a:solidFill>
              </a:rPr>
              <a:t>Yleiset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minimistandardit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puolustuksen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turvatakuista</a:t>
            </a:r>
            <a:r>
              <a:rPr lang="es-ES_tradnl" dirty="0" smtClean="0">
                <a:solidFill>
                  <a:schemeClr val="tx1"/>
                </a:solidFill>
              </a:rPr>
              <a:t> ja </a:t>
            </a:r>
            <a:r>
              <a:rPr lang="es-ES_tradnl" dirty="0" err="1" smtClean="0">
                <a:solidFill>
                  <a:schemeClr val="tx1"/>
                </a:solidFill>
              </a:rPr>
              <a:t>reilusta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oikeudenkäynnistä</a:t>
            </a:r>
            <a:r>
              <a:rPr lang="es-ES_tradnl" dirty="0">
                <a:solidFill>
                  <a:schemeClr val="tx1"/>
                </a:solidFill>
              </a:rPr>
              <a:t>.</a:t>
            </a:r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616986F-369C-43CC-A7A3-07B49A8D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6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405301"/>
            <a:ext cx="9967452" cy="5316523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chemeClr val="tx1"/>
                </a:solidFill>
                <a:latin typeface="+mn-lt"/>
              </a:rPr>
              <a:t>TAUSTAA </a:t>
            </a:r>
            <a:r>
              <a:rPr lang="es-ES_tradnl" sz="3600" b="1" dirty="0" err="1" smtClean="0">
                <a:solidFill>
                  <a:schemeClr val="tx1"/>
                </a:solidFill>
                <a:latin typeface="+mn-lt"/>
              </a:rPr>
              <a:t>EU:n</a:t>
            </a:r>
            <a:r>
              <a:rPr lang="es-ES_tradnl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b="1" dirty="0" err="1" smtClean="0">
                <a:solidFill>
                  <a:schemeClr val="tx1"/>
                </a:solidFill>
                <a:latin typeface="+mn-lt"/>
              </a:rPr>
              <a:t>prosessuaalisille</a:t>
            </a:r>
            <a:r>
              <a:rPr lang="es-ES_tradnl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b="1" dirty="0" err="1" smtClean="0">
                <a:solidFill>
                  <a:schemeClr val="tx1"/>
                </a:solidFill>
                <a:latin typeface="+mn-lt"/>
              </a:rPr>
              <a:t>perusperiaatteille</a:t>
            </a:r>
            <a:r>
              <a:rPr lang="es-ES_tradnl" sz="3600" b="1" dirty="0" smtClean="0">
                <a:solidFill>
                  <a:schemeClr val="tx1"/>
                </a:solidFill>
                <a:latin typeface="+mn-lt"/>
              </a:rPr>
              <a:t>… OLEMME KULKENEET PITKÄN MATKAN</a:t>
            </a:r>
            <a:endParaRPr lang="es-ES_tradnl" sz="3600" b="1" dirty="0">
              <a:solidFill>
                <a:schemeClr val="tx1"/>
              </a:solidFill>
              <a:latin typeface="+mn-lt"/>
            </a:endParaRPr>
          </a:p>
          <a:p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28.4.2004 EU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Komissio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laittoi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pöydälle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ehdotuksen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puitepäätöksestä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koskien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eräitä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prosessuaalisia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perusoikeuksia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rikosprosessissa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EU:ssa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– EI HYVÄKSYTTY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Suunnitelma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roadmap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koskien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prosessuaalisia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turvatakuita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esiteltiin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Tukholman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ohjelmassa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(2009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)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Ruotsin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puheenjohtajuuden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aikana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sisältäen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askel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askeleelta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suunnitelman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Toimenpiteet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A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F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algn="l"/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s-ES_tradnl" dirty="0" smtClean="0">
                <a:solidFill>
                  <a:schemeClr val="tx1"/>
                </a:solidFill>
                <a:latin typeface="+mn-lt"/>
              </a:rPr>
              <a:t>6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direktiiviä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hyväksyttiin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2010 - 2016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asettaen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minimi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standardit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rikosprosessille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EU:ssa</a:t>
            </a: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s-ES_tradnl" dirty="0">
                <a:solidFill>
                  <a:schemeClr val="tx1"/>
                </a:solidFill>
                <a:latin typeface="+mn-lt"/>
              </a:rPr>
              <a:t>…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mistä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prosessuaalisista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oikeuksista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niissä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säädetään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?</a:t>
            </a: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B00791C-1CD4-4B8B-9751-2A750779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5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1874"/>
            <a:ext cx="9144000" cy="1111600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4000" b="1" dirty="0"/>
              <a:t/>
            </a:r>
            <a:br>
              <a:rPr lang="es-ES_tradnl" sz="4000" b="1" dirty="0"/>
            </a:br>
            <a:r>
              <a:rPr lang="es-ES_tradnl" sz="4000" b="1" dirty="0" smtClean="0"/>
              <a:t>TESTAA TIETOSI: </a:t>
            </a:r>
            <a:r>
              <a:rPr lang="es-ES_tradnl" sz="4000" b="1" dirty="0"/>
              <a:t>6 </a:t>
            </a:r>
            <a:r>
              <a:rPr lang="es-ES_tradnl" sz="4000" b="1" dirty="0" err="1" smtClean="0"/>
              <a:t>direktiiviä</a:t>
            </a:r>
            <a:r>
              <a:rPr lang="es-ES_tradnl" sz="4000" b="1" dirty="0"/>
              <a:t/>
            </a:r>
            <a:br>
              <a:rPr lang="es-ES_tradnl" sz="4000" b="1" dirty="0"/>
            </a:br>
            <a:endParaRPr lang="es-ES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35200"/>
            <a:ext cx="9144000" cy="3911600"/>
          </a:xfrm>
        </p:spPr>
        <p:txBody>
          <a:bodyPr>
            <a:noAutofit/>
          </a:bodyPr>
          <a:lstStyle/>
          <a:p>
            <a:pPr algn="just"/>
            <a:endParaRPr lang="es-ES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42" y="1234440"/>
            <a:ext cx="2743200" cy="21945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58" y="1175796"/>
            <a:ext cx="4198759" cy="49710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951" y="4429760"/>
            <a:ext cx="2430966" cy="245326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726" y="1392571"/>
            <a:ext cx="4272843" cy="356533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668" y="5084955"/>
            <a:ext cx="4025590" cy="152231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481" y="4890228"/>
            <a:ext cx="3135842" cy="19927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083" y="4757980"/>
            <a:ext cx="2539682" cy="2539682"/>
          </a:xfrm>
          <a:prstGeom prst="rect">
            <a:avLst/>
          </a:prstGeom>
        </p:spPr>
      </p:pic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6BD21A6-6A82-41CF-B952-0DB805B6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9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454243"/>
            <a:ext cx="9967452" cy="1450757"/>
          </a:xfrm>
        </p:spPr>
        <p:txBody>
          <a:bodyPr>
            <a:normAutofit/>
          </a:bodyPr>
          <a:lstStyle/>
          <a:p>
            <a:r>
              <a:rPr lang="es-ES_tradnl" dirty="0"/>
              <a:t>6 </a:t>
            </a:r>
            <a:r>
              <a:rPr lang="es-ES_tradnl" dirty="0" err="1" smtClean="0"/>
              <a:t>direktiiviä</a:t>
            </a: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tabLst>
                <a:tab pos="268288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1.	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Direktiivi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2010/64/EU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oikeudesta tulkkaukseen ja käännöksiin rikosoikeudellisissa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menettelyissä </a:t>
            </a:r>
            <a:r>
              <a:rPr lang="fi-FI" sz="2100" dirty="0">
                <a:solidFill>
                  <a:schemeClr val="tx1"/>
                </a:solidFill>
                <a:latin typeface="+mn-lt"/>
              </a:rPr>
              <a:t>	</a:t>
            </a:r>
            <a:endParaRPr lang="fi-FI" sz="2100" dirty="0" smtClean="0">
              <a:solidFill>
                <a:schemeClr val="tx1"/>
              </a:solidFill>
              <a:latin typeface="+mn-lt"/>
            </a:endParaRPr>
          </a:p>
          <a:p>
            <a:pPr>
              <a:tabLst>
                <a:tab pos="268288" algn="l"/>
              </a:tabLst>
            </a:pP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en-US" sz="2100" dirty="0" err="1">
                <a:solidFill>
                  <a:schemeClr val="tx1"/>
                </a:solidFill>
                <a:latin typeface="+mn-lt"/>
              </a:rPr>
              <a:t>voimaansaattamisen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+mn-lt"/>
              </a:rPr>
              <a:t>takaraja</a:t>
            </a:r>
            <a:r>
              <a:rPr lang="en-US" sz="2100" dirty="0">
                <a:solidFill>
                  <a:schemeClr val="tx1"/>
                </a:solidFill>
                <a:latin typeface="+mn-lt"/>
              </a:rPr>
              <a:t> 27/10/2013</a:t>
            </a:r>
            <a:endParaRPr lang="en-US" sz="2100" dirty="0">
              <a:solidFill>
                <a:schemeClr val="tx1"/>
              </a:solidFill>
              <a:latin typeface="+mn-lt"/>
            </a:endParaRPr>
          </a:p>
          <a:p>
            <a:r>
              <a:rPr lang="en-US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Direktiivi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2012/13/EU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tiedonsaantioikeudesta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n-lt"/>
              </a:rPr>
              <a:t>rikosoikeudellisissa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menettelyissä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voimaansaattamisen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takaraja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02/06/2014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Direktiivi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2013/48/EU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oikeudesta käyttää avustajaa rikosoikeudellisissa menettelyissä ja eurooppalaista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pidätysmääräystä koskevissa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menettelyissä sekä oikeudesta saada tieto vapaudenmenetyksestä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ilmoitetuksi kolmannelle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osapuolelle ja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pitää vapaudenmenetyksen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aikana yhteyttä kolmansiin henkilöihin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ja konsuliviranomaisiin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voimaansaattamisen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takaraja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27/11/2016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Direktiivi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(EU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) 2016/343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eräiden syyttömyysolettamaan liittyvien näkökohtien ja läsnäoloa oikeudenkäynnissä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koskevan oikeuden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lujittamisesta rikosoikeudellisissa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menettelyissä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voimaansaattamisen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takaraja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1/4/2018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+mn-lt"/>
              </a:rPr>
              <a:t>(5.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Direktiivi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+mn-lt"/>
              </a:rPr>
              <a:t>(EU) 2016/800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rikoksesta epäiltyjä tai syytettyjä lapsia koskevista menettelytakeista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rikosoikeudellisissa menettelyissä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en-US" b="1" dirty="0">
                <a:solidFill>
                  <a:schemeClr val="tx1"/>
                </a:solidFill>
                <a:latin typeface="+mn-lt"/>
              </a:rPr>
              <a:t>6. Directive (EU) 2016/1919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oikeusavusta rikosoikeudellisissa menettelyissä epäillyille ja syytetyille henkilöille ja eurooppalaista</a:t>
            </a:r>
          </a:p>
          <a:p>
            <a:r>
              <a:rPr lang="fi-FI" b="1" dirty="0">
                <a:solidFill>
                  <a:schemeClr val="tx1"/>
                </a:solidFill>
                <a:latin typeface="+mn-lt"/>
              </a:rPr>
              <a:t>pidätysmääräystä koskevissa menettelyissä etsityille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henkilöille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voimaansaattamisen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takaraja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25/5/2019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DE61C8D-EB76-4D6C-A8BB-1595BB52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454243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sz="4000" dirty="0" err="1" smtClean="0"/>
              <a:t>EPPO:n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kannalta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merkitykselliset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prosessuaalisia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oikeuksia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koskevat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direktiivit</a:t>
            </a:r>
            <a:r>
              <a:rPr lang="es-ES_tradnl" sz="4800" dirty="0"/>
              <a:t/>
            </a:r>
            <a:br>
              <a:rPr lang="es-ES_tradnl" sz="4800" dirty="0"/>
            </a:b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Artikla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41. Scope of the rights of the suspects and accused persons</a:t>
            </a: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2. Kaikilla epäillyillä tai syytetyillä henkilöillä on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rikosoikeudellisissa menettelyissä vähintään unionin </a:t>
            </a:r>
            <a:r>
              <a:rPr lang="fi-FI" dirty="0" err="1" smtClean="0">
                <a:solidFill>
                  <a:schemeClr val="tx1"/>
                </a:solidFill>
                <a:latin typeface="+mn-lt"/>
              </a:rPr>
              <a:t>oikeuden,mukaan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luettuina epäiltyjen tai syytettyjen oikeuksista rikosoikeudenkäyntimenettelyissä annetut direktiivit, sellaisina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kuin ne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on pantu täytäntöön kansallisessa lainsäädännössä, mukaiset prosessuaaliset oikeudet, kuten</a:t>
            </a: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a) direktiivin 2010/64/EU mukainen oikeus tulkkaukseen ja käännöksiin;</a:t>
            </a: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b) direktiivin 2012/13/EU mukainen tiedonsaantioikeus ja oikeus tutustua asiaan liittyvään aineistoon;</a:t>
            </a: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c) direktiivin 2013/48/EU mukainen oikeus asianajajaan ja oikeus ottaa yhteyttä kolmanteen henkilöön ja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ilmoittaa hänelle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pidätyksestään;</a:t>
            </a: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d) direktiivin (EU) 2016/343 mukainen oikeus vaieta ja oikeus tulla pidetyksi syyttömänä;</a:t>
            </a: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e) direktiivin (EU) 2016/1919 mukainen oikeus oikeusapuun.</a:t>
            </a:r>
            <a:r>
              <a:rPr lang="en-US" sz="2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s-ES_tradnl" sz="2100" dirty="0">
              <a:solidFill>
                <a:schemeClr val="tx1"/>
              </a:solidFill>
              <a:latin typeface="+mn-lt"/>
            </a:endParaRPr>
          </a:p>
          <a:p>
            <a:pPr algn="l"/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FB1503C-33B5-4C4D-9F09-32BA1AA1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99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589018" y="598373"/>
            <a:ext cx="9967452" cy="523263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fi-FI" sz="2800" b="1" dirty="0" smtClean="0">
                <a:solidFill>
                  <a:schemeClr val="tx1"/>
                </a:solidFill>
                <a:latin typeface="+mn-lt"/>
              </a:rPr>
              <a:t>Direktiivin </a:t>
            </a:r>
            <a:r>
              <a:rPr lang="fi-FI" sz="2800" b="1" dirty="0">
                <a:solidFill>
                  <a:schemeClr val="tx1"/>
                </a:solidFill>
                <a:latin typeface="+mn-lt"/>
              </a:rPr>
              <a:t>2010/64/EU mukainen oikeus tulkkaukseen ja </a:t>
            </a:r>
            <a:r>
              <a:rPr lang="fi-FI" sz="2800" b="1" dirty="0" smtClean="0">
                <a:solidFill>
                  <a:schemeClr val="tx1"/>
                </a:solidFill>
                <a:latin typeface="+mn-lt"/>
              </a:rPr>
              <a:t>käännöksiin rikosprosessissa ja EAW-luovutusprosessissa</a:t>
            </a:r>
            <a:endParaRPr lang="en-US" sz="1800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2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Syytetyn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epäillyn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joka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ei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ymmärrä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prosessikieltä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tulkkaukseen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rikosprosessissa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Ilman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aiheetonta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viivastysta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rikosprosessin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aikana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esitutkintaviranomaisessa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syyttäjäviranomaisessa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oikeudenkäynnissä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avustajan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asianajajan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kanssa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jolla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riittävä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kyky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3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Kirjalliset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käännökset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keskeisistä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dokumenteista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sellaiselle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syytetylle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epäillylle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joka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ei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ymmärrä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prosessikieltä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 algn="l">
              <a:buNone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Kohtullisessa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ajassa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kaikki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puolustuksen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kannalta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merkitykselliset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dokumentit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puolustuksen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oikeudenmukaisen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oikeudenkäynnin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turvaamiseksi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turvaamiseksi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poikkeuksia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valitusoikeus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riitauttaa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e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päedulliset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tuomiot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valittaa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puutteellisesta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laadusta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578FA1F-81B1-4D47-8BDA-5000B066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85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909157"/>
            <a:ext cx="9967452" cy="503968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900" b="1" dirty="0"/>
              <a:t>2</a:t>
            </a:r>
            <a:r>
              <a:rPr lang="en-US" sz="3900" b="1" dirty="0">
                <a:latin typeface="+mn-lt"/>
              </a:rPr>
              <a:t>. </a:t>
            </a:r>
            <a:r>
              <a:rPr lang="fi-FI" sz="3900" b="1" dirty="0" smtClean="0">
                <a:latin typeface="+mn-lt"/>
              </a:rPr>
              <a:t>Direktiivi tietojensaannista</a:t>
            </a:r>
            <a:endParaRPr lang="hu-HU" sz="3900" b="1" dirty="0">
              <a:latin typeface="+mn-lt"/>
            </a:endParaRPr>
          </a:p>
          <a:p>
            <a:pPr marL="0" indent="0" algn="l">
              <a:buNone/>
            </a:pPr>
            <a:endParaRPr lang="en-US" b="1" dirty="0">
              <a:latin typeface="+mn-lt"/>
            </a:endParaRPr>
          </a:p>
          <a:p>
            <a:r>
              <a:rPr lang="en-US" b="1" dirty="0">
                <a:latin typeface="+mn-lt"/>
              </a:rPr>
              <a:t>Art. 3 </a:t>
            </a:r>
            <a:r>
              <a:rPr lang="en-US" b="1" dirty="0" err="1">
                <a:latin typeface="+mn-lt"/>
              </a:rPr>
              <a:t>Oikeus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saada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tietoja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oikeuksista</a:t>
            </a:r>
            <a:r>
              <a:rPr lang="en-US" b="1" dirty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selkeä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ilmoitus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suullisesti</a:t>
            </a:r>
            <a:r>
              <a:rPr lang="en-US" dirty="0" smtClean="0">
                <a:latin typeface="+mn-lt"/>
              </a:rPr>
              <a:t> tai </a:t>
            </a:r>
            <a:r>
              <a:rPr lang="en-US" dirty="0" err="1" smtClean="0">
                <a:latin typeface="+mn-lt"/>
              </a:rPr>
              <a:t>kirjallisesti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prosessuaalisista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oikeuksista</a:t>
            </a:r>
            <a:endParaRPr lang="en-US" dirty="0">
              <a:latin typeface="+mn-lt"/>
            </a:endParaRPr>
          </a:p>
          <a:p>
            <a:r>
              <a:rPr lang="en-US" b="1" dirty="0">
                <a:latin typeface="+mn-lt"/>
              </a:rPr>
              <a:t>Art. 4 </a:t>
            </a:r>
            <a:r>
              <a:rPr lang="fi-FI" b="1" dirty="0" smtClean="0">
                <a:latin typeface="+mn-lt"/>
              </a:rPr>
              <a:t>Oikeuksia </a:t>
            </a:r>
            <a:r>
              <a:rPr lang="fi-FI" b="1" dirty="0">
                <a:latin typeface="+mn-lt"/>
              </a:rPr>
              <a:t>koskeva ilmoitus pidätyksen yhteydessä: </a:t>
            </a:r>
            <a:r>
              <a:rPr lang="en-US" dirty="0" smtClean="0">
                <a:latin typeface="+mn-lt"/>
              </a:rPr>
              <a:t>(</a:t>
            </a:r>
            <a:r>
              <a:rPr lang="fi-FI" dirty="0">
                <a:latin typeface="+mn-lt"/>
              </a:rPr>
              <a:t>sisällettävä perustiedot kansallisen oikeuden mukaisista mahdollisuuksista riitauttaa pidätyksen laillisuus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  <a:p>
            <a:r>
              <a:rPr lang="en-US" b="1" dirty="0">
                <a:latin typeface="+mn-lt"/>
              </a:rPr>
              <a:t>Art. 6 </a:t>
            </a:r>
            <a:r>
              <a:rPr lang="en-US" b="1" dirty="0" err="1" smtClean="0">
                <a:latin typeface="+mn-lt"/>
              </a:rPr>
              <a:t>Oikeus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saada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tietoja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syytteestä</a:t>
            </a:r>
            <a:r>
              <a:rPr lang="en-US" b="1" dirty="0" smtClean="0">
                <a:latin typeface="+mn-lt"/>
              </a:rPr>
              <a:t> / </a:t>
            </a:r>
            <a:r>
              <a:rPr lang="en-US" b="1" dirty="0" err="1" smtClean="0">
                <a:latin typeface="+mn-lt"/>
              </a:rPr>
              <a:t>vapaudenmenetyksen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perusteista</a:t>
            </a:r>
            <a:endParaRPr lang="en-US" b="1" dirty="0">
              <a:latin typeface="+mn-lt"/>
            </a:endParaRPr>
          </a:p>
          <a:p>
            <a:r>
              <a:rPr lang="en-US" b="1" dirty="0">
                <a:latin typeface="+mn-lt"/>
              </a:rPr>
              <a:t>Art. 7 </a:t>
            </a:r>
            <a:r>
              <a:rPr lang="fi-FI" b="1" dirty="0">
                <a:latin typeface="+mn-lt"/>
              </a:rPr>
              <a:t>Oikeus tutustua asiaan liittyvään </a:t>
            </a:r>
            <a:r>
              <a:rPr lang="fi-FI" b="1" dirty="0" smtClean="0">
                <a:latin typeface="+mn-lt"/>
              </a:rPr>
              <a:t>aineistoon: </a:t>
            </a:r>
            <a:r>
              <a:rPr lang="fi-FI" dirty="0">
                <a:latin typeface="+mn-lt"/>
              </a:rPr>
              <a:t>pidätetyn henkilön tai hänen </a:t>
            </a:r>
            <a:r>
              <a:rPr lang="fi-FI" dirty="0" smtClean="0">
                <a:latin typeface="+mn-lt"/>
              </a:rPr>
              <a:t>avustajansa käyttöön </a:t>
            </a:r>
            <a:r>
              <a:rPr lang="fi-FI" dirty="0">
                <a:latin typeface="+mn-lt"/>
              </a:rPr>
              <a:t>annetaan toimivaltaisten viranomaisten hallussa </a:t>
            </a:r>
            <a:r>
              <a:rPr lang="fi-FI" dirty="0" smtClean="0">
                <a:latin typeface="+mn-lt"/>
              </a:rPr>
              <a:t>olevat kyseiseen </a:t>
            </a:r>
            <a:r>
              <a:rPr lang="fi-FI" dirty="0">
                <a:latin typeface="+mn-lt"/>
              </a:rPr>
              <a:t>tapaukseen liittyvät </a:t>
            </a:r>
            <a:r>
              <a:rPr lang="fi-FI" dirty="0" smtClean="0">
                <a:latin typeface="+mn-lt"/>
              </a:rPr>
              <a:t>asiakirjat, jotka </a:t>
            </a:r>
            <a:r>
              <a:rPr lang="fi-FI" dirty="0">
                <a:latin typeface="+mn-lt"/>
              </a:rPr>
              <a:t>ovat välttämättömiä pidätyksen tai vapaudenmenetyksen laillisuuden riitauttamiseksi tehokkaasti kansallisen oikeuden mukaisesti </a:t>
            </a:r>
            <a:endParaRPr lang="fi-FI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Kaikilla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epäillyillä</a:t>
            </a:r>
            <a:r>
              <a:rPr lang="en-US" dirty="0" smtClean="0">
                <a:latin typeface="+mn-lt"/>
              </a:rPr>
              <a:t> ja </a:t>
            </a:r>
            <a:r>
              <a:rPr lang="en-US" dirty="0" err="1" smtClean="0">
                <a:latin typeface="+mn-lt"/>
              </a:rPr>
              <a:t>syytetyilla</a:t>
            </a:r>
            <a:r>
              <a:rPr lang="en-US" dirty="0" smtClean="0">
                <a:latin typeface="+mn-lt"/>
              </a:rPr>
              <a:t> on </a:t>
            </a:r>
            <a:r>
              <a:rPr lang="en-US" dirty="0" err="1" smtClean="0">
                <a:latin typeface="+mn-lt"/>
              </a:rPr>
              <a:t>oike</a:t>
            </a:r>
            <a:r>
              <a:rPr lang="en-US" dirty="0" err="1" smtClean="0">
                <a:latin typeface="+mn-lt"/>
              </a:rPr>
              <a:t>us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toimivaltaisen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viranomaisen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hallussa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oleva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todisteluaineisto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kohtuullisessa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ajassa</a:t>
            </a:r>
            <a:r>
              <a:rPr lang="en-US" dirty="0" smtClean="0">
                <a:latin typeface="+mn-lt"/>
              </a:rPr>
              <a:t>. </a:t>
            </a:r>
          </a:p>
          <a:p>
            <a:r>
              <a:rPr lang="en-US" dirty="0" err="1" smtClean="0">
                <a:latin typeface="+mn-lt"/>
              </a:rPr>
              <a:t>Aineistoon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pääsy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voidaan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evätä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vakava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henkeen</a:t>
            </a:r>
            <a:r>
              <a:rPr lang="en-US" dirty="0" smtClean="0">
                <a:latin typeface="+mn-lt"/>
              </a:rPr>
              <a:t>/</a:t>
            </a:r>
            <a:r>
              <a:rPr lang="en-US" dirty="0" err="1" smtClean="0">
                <a:latin typeface="+mn-lt"/>
              </a:rPr>
              <a:t>perusoikeuksiin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kohdistuva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uhka</a:t>
            </a:r>
            <a:r>
              <a:rPr lang="en-US" dirty="0">
                <a:latin typeface="+mn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tärkeä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yleinen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etu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dirty="0" err="1" smtClean="0">
                <a:latin typeface="+mn-lt"/>
              </a:rPr>
              <a:t>Päätös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o</a:t>
            </a:r>
            <a:r>
              <a:rPr lang="en-US" dirty="0" err="1" smtClean="0">
                <a:latin typeface="+mn-lt"/>
              </a:rPr>
              <a:t>ikeusviranomainen</a:t>
            </a:r>
            <a:r>
              <a:rPr lang="en-US" dirty="0" smtClean="0">
                <a:latin typeface="+mn-lt"/>
              </a:rPr>
              <a:t>/</a:t>
            </a:r>
            <a:r>
              <a:rPr lang="en-US" dirty="0" err="1" smtClean="0">
                <a:latin typeface="+mn-lt"/>
              </a:rPr>
              <a:t>oikeudellinen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uudelleentarkistus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kansallisen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lainsäädännön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mukaan</a:t>
            </a:r>
            <a:endParaRPr lang="en-US" dirty="0">
              <a:latin typeface="+mn-lt"/>
            </a:endParaRPr>
          </a:p>
          <a:p>
            <a:pPr algn="l"/>
            <a:endParaRPr lang="en-US" dirty="0"/>
          </a:p>
          <a:p>
            <a:pPr algn="l"/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E22E7AD-3528-42A1-85A8-A0C1538C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7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938518"/>
            <a:ext cx="9967452" cy="498096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en-US" sz="4000" b="1" dirty="0" err="1" smtClean="0">
                <a:solidFill>
                  <a:schemeClr val="tx1"/>
                </a:solidFill>
                <a:latin typeface="+mn-lt"/>
              </a:rPr>
              <a:t>Directiivi</a:t>
            </a: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+mn-lt"/>
              </a:rPr>
              <a:t>oikeudesta</a:t>
            </a: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+mn-lt"/>
              </a:rPr>
              <a:t>avustajaan</a:t>
            </a:r>
            <a:endParaRPr lang="en-US" sz="40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+mn-lt"/>
              </a:rPr>
              <a:t>Art. 3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avustajaan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2. Epäillyllä tai syytetyllä on oikeus käyttää avustajaa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ilman aiheetonta viivästystä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joka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tapauksessa ennen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kuin poliisi tai muu lainvalvonta- tai oikeusviranomainen kuulustelee häntä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oikeus tavata yksityisesti avustajaa, joka edustaa häntä,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ja pitää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yhteyttä tämän kanssa, myös ennen poliisin tai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muun lainvalvonta-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tai oikeusviranomaisen suorittamaa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kuulustelua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Artiklat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5-7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Oikeus saada tieto vapaudenmenetyksestä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ilmoitetuksi kolmannelle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henkilölle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yhteydenpitoon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kolmansien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henkilöiden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konsuliviranomaisiin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10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Oikeus käyttää avustajaa eurooppalaista </a:t>
            </a:r>
            <a:r>
              <a:rPr lang="fi-FI" b="1" dirty="0" smtClean="0">
                <a:solidFill>
                  <a:schemeClr val="tx1"/>
                </a:solidFill>
                <a:latin typeface="+mn-lt"/>
              </a:rPr>
              <a:t>pidätysmääräystä koskevissa </a:t>
            </a:r>
            <a:r>
              <a:rPr lang="fi-FI" b="1" dirty="0">
                <a:solidFill>
                  <a:schemeClr val="tx1"/>
                </a:solidFill>
                <a:latin typeface="+mn-lt"/>
              </a:rPr>
              <a:t>menettelyissä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oikeus käyttää avustajaa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täytäntöönpanojäsenvaltiossa sen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jälkeen, kun hänet on pidätetty eurooppalaisen pidätysmääräyksen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nojalla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ja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nimetä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avustaja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pidätysmääräyksen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antaneessa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jäsenvaltiossa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joka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avustaa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avustajaa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täytäntöönpanevassa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jäsenvaltiossa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F97BB6E-226B-4FB9-8797-157E20F5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88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892379"/>
            <a:ext cx="9967452" cy="507324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Direktiivi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+mn-lt"/>
              </a:rPr>
              <a:t>syyttömyysolettamasta</a:t>
            </a:r>
            <a:endParaRPr lang="en-US" sz="36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Artiklat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3-4-5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Syyttömyysolettama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tutkinnan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aikana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):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velvollisuus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olla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viittaamatta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epäillyn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syytetyn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syyllisyyteen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6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Syyttäjän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syytetaakka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in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dubio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pro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reo-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periaate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7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pysyä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vaiti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itsekriminointisuoja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Artiklat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8-9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olla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läsnä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oikeudenkäynnissä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poissaolevaa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kosekva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oikeudenkäynti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uuteen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oikeudenkäyntiin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. 10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Tehokkaat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oikeussuojakeinot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ja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todisteiden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arviointi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puolustuksen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menettelyn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oikeudenmukaisuutta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kunnioittaen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kun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epäillyn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syytetyn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oikeuksia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on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loukattu</a:t>
            </a:r>
            <a:endParaRPr lang="en-US" dirty="0"/>
          </a:p>
          <a:p>
            <a:pPr algn="l"/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17F4837-7E4F-41EE-81FE-F1E8C389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3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595368"/>
            <a:ext cx="9967452" cy="5358468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  <a:latin typeface="+mn-lt"/>
              </a:rPr>
              <a:t>6.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Direktiivi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e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päillyn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syytetyn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luovutettavaksi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vaaditun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henkilön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(EAW) persons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oikeuksista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rikos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-/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luovutusprosessissa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Oikeusavustaja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jäsenvaltion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kustantama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oikeusapu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mahdollistaa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oikeuden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avustajaan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Artikla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4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E</a:t>
            </a:r>
            <a:r>
              <a:rPr lang="fi-FI" dirty="0" err="1" smtClean="0">
                <a:solidFill>
                  <a:schemeClr val="tx1"/>
                </a:solidFill>
                <a:latin typeface="+mn-lt"/>
              </a:rPr>
              <a:t>päillyillä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ja syytetyillä henkilöillä, jotka eivät pysty itse maksamaan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avustajan avusta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, on oikeus saada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oikeusapua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tarveharkinta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laajuuden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ja /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rikoksen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laadun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perusteella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 tai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molempien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Artikla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5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Oikeusapu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EAW-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luovutusprosessissa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avustajaan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täytäntöönpanevassa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valtiossa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EAW:n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nojalla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tapahtuneen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pidätyksen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jälkeen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+ 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avustajaan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EAW:n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antaneessa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jäsenvaltiossa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jos oikeusapu on tarpeen,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jotta asianomainen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voisi tehokkaasti käyttää oikeutta saattaa asiansa tuomioistuimen käsiteltäväksi.</a:t>
            </a:r>
            <a:endParaRPr lang="en-US" dirty="0"/>
          </a:p>
          <a:p>
            <a:pPr algn="l"/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904E2B5-412D-4618-A08E-A978175C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2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722956"/>
            <a:ext cx="9967452" cy="4930629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s-ES_tradnl" sz="6000" b="1" dirty="0" err="1" smtClean="0"/>
              <a:t>Yleiskatsaus</a:t>
            </a:r>
            <a:endParaRPr lang="es-ES_tradnl" sz="6000" b="1" dirty="0"/>
          </a:p>
          <a:p>
            <a:pPr marL="0" indent="0" algn="l">
              <a:buNone/>
            </a:pPr>
            <a:endParaRPr lang="hu-HU" sz="3600" dirty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s-ES_tradnl" sz="3600" dirty="0">
                <a:solidFill>
                  <a:schemeClr val="tx1"/>
                </a:solidFill>
                <a:latin typeface="+mn-lt"/>
              </a:rPr>
              <a:t>I. EPPO 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ja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prosessuaaliset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perusperiaatteet</a:t>
            </a:r>
            <a:endParaRPr lang="es-ES_tradnl" sz="3600" dirty="0">
              <a:solidFill>
                <a:schemeClr val="tx1"/>
              </a:solidFill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P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rosessuaaliset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perusperiaatteet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&amp; EPPO</a:t>
            </a:r>
            <a:r>
              <a:rPr lang="fi-FI" sz="3600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asetus</a:t>
            </a:r>
            <a:endParaRPr lang="es-ES_tradnl" sz="3600" dirty="0">
              <a:solidFill>
                <a:schemeClr val="tx1"/>
              </a:solidFill>
              <a:latin typeface="+mn-lt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_tradnl" sz="3600" dirty="0">
                <a:solidFill>
                  <a:schemeClr val="tx1"/>
                </a:solidFill>
                <a:latin typeface="+mn-lt"/>
              </a:rPr>
              <a:t>EPPO &amp;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EU:n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perusoikeusasiakirja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EPPO </a:t>
            </a:r>
            <a:r>
              <a:rPr lang="es-ES_tradnl" sz="3600" dirty="0">
                <a:solidFill>
                  <a:schemeClr val="tx1"/>
                </a:solidFill>
                <a:latin typeface="+mn-lt"/>
              </a:rPr>
              <a:t>&amp; 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EU: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prosessuaalisia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perusperiaatteita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koskevat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direktiivit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EPPO </a:t>
            </a:r>
            <a:r>
              <a:rPr lang="es-ES_tradnl" sz="3600" dirty="0">
                <a:solidFill>
                  <a:schemeClr val="tx1"/>
                </a:solidFill>
                <a:latin typeface="+mn-lt"/>
              </a:rPr>
              <a:t>&amp;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kansallinen</a:t>
            </a:r>
            <a:r>
              <a:rPr lang="es-ES_tradnl" sz="3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3600" dirty="0" err="1" smtClean="0">
                <a:solidFill>
                  <a:schemeClr val="tx1"/>
                </a:solidFill>
                <a:latin typeface="+mn-lt"/>
              </a:rPr>
              <a:t>lainsäädäntö</a:t>
            </a:r>
            <a:endParaRPr lang="es-ES_tradnl" sz="3600" dirty="0">
              <a:solidFill>
                <a:schemeClr val="tx1"/>
              </a:solidFill>
              <a:latin typeface="+mn-lt"/>
            </a:endParaRPr>
          </a:p>
          <a:p>
            <a:pPr algn="l"/>
            <a:endParaRPr lang="es-ES_tradnl" sz="3600" dirty="0"/>
          </a:p>
          <a:p>
            <a:pPr algn="l"/>
            <a:endParaRPr lang="es-ES_tradnl" sz="3600" dirty="0"/>
          </a:p>
          <a:p>
            <a:pPr algn="l"/>
            <a:endParaRPr lang="es-ES" sz="3600" dirty="0"/>
          </a:p>
          <a:p>
            <a:pPr algn="l"/>
            <a:endParaRPr lang="es-ES" sz="3200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4D2CCC8-A239-48FE-B1FF-FBFA8405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9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518615"/>
            <a:ext cx="9967452" cy="901398"/>
          </a:xfrm>
        </p:spPr>
        <p:txBody>
          <a:bodyPr/>
          <a:lstStyle/>
          <a:p>
            <a:r>
              <a:rPr lang="es-ES_tradnl" dirty="0"/>
              <a:t>EPPO &amp; </a:t>
            </a:r>
            <a:r>
              <a:rPr lang="es-ES_tradnl" dirty="0" smtClean="0"/>
              <a:t>KANSALLINEN LAINSÄÄDÄNTÖ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+mn-lt"/>
              </a:rPr>
              <a:t>Artikla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41.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Epäiltyjen ja syytettyjen oikeuksien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laajuus</a:t>
            </a: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  <a:latin typeface="+mn-lt"/>
              </a:rPr>
              <a:t>3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. Epäillyillä ja syytetyillä sekä muilla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menettelyissä osallisina olevilla henkilöillä on kaikki heille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sovellettavan kansallisen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lainsäädännön nojalla kuuluvat prosessuaaliset oikeudet, mukaan lukien mahdollisuus esittää todisteita,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vaatia asiantuntijoiden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nimeämistä tai asiantuntijan suorittamaa tarkastusta ja todistajien kuulemista sekä vaatia, että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EPPO toteuttaa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tällaiset toimet puolustuksen puolesta, sanotun vaikuttamatta tässä luvussa tarkoitettuihin oikeuksiin.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.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 err="1" smtClean="0">
                <a:solidFill>
                  <a:schemeClr val="tx1"/>
                </a:solidFill>
                <a:latin typeface="+mn-lt"/>
              </a:rPr>
              <a:t>Katso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1"/>
                </a:solidFill>
                <a:latin typeface="+mn-lt"/>
              </a:rPr>
              <a:t>myös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 45(2):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Asiaa käsittelevä valtuutettu Euroopan syyttäjä hallinnoi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aineistoa jäsenvaltionsa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lainsäädännön mukaisesti.</a:t>
            </a:r>
            <a:endParaRPr lang="es-E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0734821-D275-4AFA-BCC0-630B35B4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66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344606"/>
            <a:ext cx="9967452" cy="998168"/>
          </a:xfrm>
        </p:spPr>
        <p:txBody>
          <a:bodyPr>
            <a:normAutofit fontScale="90000"/>
          </a:bodyPr>
          <a:lstStyle/>
          <a:p>
            <a:r>
              <a:rPr lang="es-ES_tradnl" dirty="0" err="1" smtClean="0"/>
              <a:t>Johtopäätös</a:t>
            </a:r>
            <a:r>
              <a:rPr lang="es-ES_tradnl" dirty="0" smtClean="0"/>
              <a:t>: </a:t>
            </a:r>
            <a:r>
              <a:rPr lang="es-ES_tradnl" dirty="0" err="1" smtClean="0"/>
              <a:t>kuinka</a:t>
            </a:r>
            <a:r>
              <a:rPr lang="es-ES_tradnl" dirty="0" smtClean="0"/>
              <a:t> </a:t>
            </a:r>
            <a:r>
              <a:rPr lang="es-ES_tradnl" dirty="0" err="1" smtClean="0"/>
              <a:t>kaikki</a:t>
            </a:r>
            <a:r>
              <a:rPr lang="es-ES_tradnl" dirty="0" smtClean="0"/>
              <a:t> </a:t>
            </a:r>
            <a:r>
              <a:rPr lang="es-ES_tradnl" dirty="0" err="1" smtClean="0"/>
              <a:t>toimii</a:t>
            </a:r>
            <a:r>
              <a:rPr lang="es-ES_tradnl" dirty="0" smtClean="0"/>
              <a:t> </a:t>
            </a:r>
            <a:r>
              <a:rPr lang="es-ES_tradnl" dirty="0" err="1" smtClean="0"/>
              <a:t>käytännössä</a:t>
            </a:r>
            <a:r>
              <a:rPr lang="es-ES_tradnl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+mn-lt"/>
              </a:rPr>
              <a:t>EPPO:n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prosesseille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ei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ole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yhtenäistä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minimistandardia</a:t>
            </a:r>
            <a:endParaRPr lang="en-GB" dirty="0">
              <a:solidFill>
                <a:schemeClr val="tx1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+mn-lt"/>
              </a:rPr>
              <a:t>Yksityiskohtainen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sääntely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prosessuaalisista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oikeuksista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puuttuu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monilta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osin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tutkinta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ja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oikeudenkäyntivaiheessa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+mn-lt"/>
              </a:rPr>
              <a:t>Monimutkaisia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viittauksia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EU-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direktiiveihin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ja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kansalliseen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lainsäädäntöön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chemeClr val="tx1"/>
                </a:solidFill>
                <a:latin typeface="+mn-lt"/>
              </a:rPr>
              <a:t>Mahdolliset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ongelm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at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? </a:t>
            </a:r>
            <a:endParaRPr lang="en-GB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Kassallinen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voimaansaattaminen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voi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vaihdella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jäsenvaltioittain</a:t>
            </a:r>
            <a:endParaRPr lang="en-GB" dirty="0">
              <a:solidFill>
                <a:schemeClr val="tx1"/>
              </a:solidFill>
              <a:latin typeface="+mn-lt"/>
            </a:endParaRPr>
          </a:p>
          <a:p>
            <a:pPr>
              <a:buFontTx/>
              <a:buChar char="-"/>
            </a:pPr>
            <a:r>
              <a:rPr lang="en-GB" dirty="0" err="1" smtClean="0">
                <a:solidFill>
                  <a:schemeClr val="tx1"/>
                </a:solidFill>
                <a:latin typeface="+mn-lt"/>
              </a:rPr>
              <a:t>Rajat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ylittävissä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rikoksissa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sovellettava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kahta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kansallista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lainsäädäntöä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ja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eritasoinen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suoja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eri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vasttajilla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eri</a:t>
            </a:r>
            <a:r>
              <a:rPr lang="en-GB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+mn-lt"/>
              </a:rPr>
              <a:t>jäsenvaltioissa</a:t>
            </a:r>
            <a:endParaRPr lang="en-GB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CFE8581-FCE5-4E52-8F28-AEE71815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66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533687"/>
            <a:ext cx="9967452" cy="998168"/>
          </a:xfrm>
        </p:spPr>
        <p:txBody>
          <a:bodyPr/>
          <a:lstStyle/>
          <a:p>
            <a:r>
              <a:rPr lang="es-ES_tradnl" b="1" dirty="0" smtClean="0"/>
              <a:t>KYSELY – TESTAA TIETOSI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EPPO-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asetus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lista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epäillyn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syytetyn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prosessuaaliset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vähimmäisoikeudet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rikosprosessissa</a:t>
            </a:r>
            <a:endParaRPr lang="es-ES_tradnl" dirty="0">
              <a:solidFill>
                <a:schemeClr val="tx1"/>
              </a:solidFill>
              <a:latin typeface="+mn-lt"/>
            </a:endParaRPr>
          </a:p>
          <a:p>
            <a:pPr marL="514350" indent="-514350">
              <a:buAutoNum type="alphaUcParenR"/>
            </a:pP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Prosessuaalisten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turvatakuiden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osalta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EPPO-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asetus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sisltää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viittauksen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kansalliseen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ja EU-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oikeuteen</a:t>
            </a:r>
            <a:endParaRPr lang="es-ES_tradnl" dirty="0" smtClean="0">
              <a:solidFill>
                <a:schemeClr val="tx1"/>
              </a:solidFill>
              <a:latin typeface="+mn-lt"/>
            </a:endParaRPr>
          </a:p>
          <a:p>
            <a:pPr marL="514350" indent="-514350">
              <a:buAutoNum type="alphaUcParenR"/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EPPO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tooiimii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puolueettomasti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on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sidottu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- ja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suhteellisuusperiaatteeseen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kaiksessa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toiminnassaan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joka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riittävästi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turvaa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sen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että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puolustuksen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prosessuaaliset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oikeudet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tulevat</a:t>
            </a:r>
            <a:r>
              <a:rPr lang="es-ES_tradnl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  <a:latin typeface="+mn-lt"/>
              </a:rPr>
              <a:t>turvatuiksi</a:t>
            </a:r>
            <a:endParaRPr lang="en-GB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FC02D63-E91C-47B6-8C5C-8E2FEDA12D17}"/>
              </a:ext>
            </a:extLst>
          </p:cNvPr>
          <p:cNvSpPr txBox="1"/>
          <p:nvPr/>
        </p:nvSpPr>
        <p:spPr>
          <a:xfrm>
            <a:off x="6092274" y="4604869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Oikea</a:t>
            </a:r>
            <a:r>
              <a:rPr lang="es-ES_tradnl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S_tradnl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vastaus</a:t>
            </a:r>
            <a:r>
              <a:rPr lang="es-ES_tradnl" sz="3200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s-ES_tradnl" sz="32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B)</a:t>
            </a:r>
            <a:endParaRPr lang="en-GB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FD43304-9E6D-4E53-8B72-063147BA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81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 for </a:t>
            </a:r>
            <a:b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your attention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>
                <a:solidFill>
                  <a:srgbClr val="133C8B"/>
                </a:solidFill>
              </a:rPr>
              <a:t>www.european.law</a:t>
            </a:r>
          </a:p>
        </p:txBody>
      </p:sp>
    </p:spTree>
    <p:extLst>
      <p:ext uri="{BB962C8B-B14F-4D97-AF65-F5344CB8AC3E}">
        <p14:creationId xmlns:p14="http://schemas.microsoft.com/office/powerpoint/2010/main" val="319535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85800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dirty="0" err="1" smtClean="0">
                <a:solidFill>
                  <a:schemeClr val="tx1"/>
                </a:solidFill>
              </a:rPr>
              <a:t>Prosessuaaliset</a:t>
            </a: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 err="1" smtClean="0">
                <a:solidFill>
                  <a:schemeClr val="tx1"/>
                </a:solidFill>
              </a:rPr>
              <a:t>perusperiaatteet</a:t>
            </a:r>
            <a:r>
              <a:rPr lang="es-ES_tradnl" dirty="0" smtClean="0">
                <a:solidFill>
                  <a:schemeClr val="tx1"/>
                </a:solidFill>
              </a:rPr>
              <a:t> &amp; EPPO-</a:t>
            </a:r>
            <a:r>
              <a:rPr lang="es-ES_tradnl" dirty="0" err="1" smtClean="0">
                <a:solidFill>
                  <a:schemeClr val="tx1"/>
                </a:solidFill>
              </a:rPr>
              <a:t>asetus</a:t>
            </a:r>
            <a:r>
              <a:rPr lang="es-ES_tradnl" sz="4800" dirty="0">
                <a:solidFill>
                  <a:schemeClr val="tx1"/>
                </a:solidFill>
              </a:rPr>
              <a:t/>
            </a:r>
            <a:br>
              <a:rPr lang="es-ES_tradnl" sz="4800" dirty="0">
                <a:solidFill>
                  <a:schemeClr val="tx1"/>
                </a:solidFill>
              </a:rPr>
            </a:br>
            <a:endParaRPr lang="es-ES" sz="4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s-ES_tradnl" sz="2800" dirty="0">
                <a:solidFill>
                  <a:schemeClr val="tx1"/>
                </a:solidFill>
                <a:latin typeface="+mn-lt"/>
              </a:rPr>
              <a:t>EPPO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asetuksessa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on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useita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säännöksiä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kosken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prosessuaalisia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perusperiaatteita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: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. 5 (2): 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EPPOa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sitovat kaikessa sen toiminnassa oikeusvaltio- ja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suhteellisuusperiaatteet. 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. 5 (4):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EPPO suorittaa tutkintansa puolueettomasti ja tutkii kaikki merkitykselliset todisteet riippumatta siitä, viittaavatko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ne epäillyn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syyllisyyteen vai hänen syyttömyyteensä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. 5 (5):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EPPO aloittaa ja suorittaa tutkintansa ilman aiheetonta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viivytystä.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s-ES_tradnl" dirty="0">
                <a:solidFill>
                  <a:schemeClr val="tx1"/>
                </a:solidFill>
                <a:latin typeface="+mn-lt"/>
              </a:rPr>
              <a:t>. 30 (5):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Valtuutetut Euroopan syyttäjät saavat määrätä 1 ja 4 kohdassa tarkoitettujen toimenpiteiden toteuttamisesta, jos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on riittävät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syyt uskoa, että kyseinen erityistoimenpide voisi tarjota tutkinnan kannalta hyödyllisiä tietoja tai todisteita, ja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jos samaan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tavoitteiseen pääsemiseksi ei ole käytettävissä yksityisyyteen vähemmän puuttuvia toimenpiteitä.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ABA58AD-29DD-474B-B00E-B380F9FA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6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85800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dirty="0" err="1">
                <a:solidFill>
                  <a:schemeClr val="tx1"/>
                </a:solidFill>
              </a:rPr>
              <a:t>Prosessuaaliset</a:t>
            </a:r>
            <a:r>
              <a:rPr lang="es-ES_tradnl" dirty="0">
                <a:solidFill>
                  <a:schemeClr val="tx1"/>
                </a:solidFill>
              </a:rPr>
              <a:t> </a:t>
            </a:r>
            <a:r>
              <a:rPr lang="es-ES_tradnl" dirty="0" err="1">
                <a:solidFill>
                  <a:schemeClr val="tx1"/>
                </a:solidFill>
              </a:rPr>
              <a:t>perusperiaatteet</a:t>
            </a:r>
            <a:r>
              <a:rPr lang="es-ES_tradnl" dirty="0">
                <a:solidFill>
                  <a:schemeClr val="tx1"/>
                </a:solidFill>
              </a:rPr>
              <a:t> &amp; </a:t>
            </a:r>
            <a:r>
              <a:rPr lang="es-ES_tradnl" dirty="0" smtClean="0">
                <a:solidFill>
                  <a:schemeClr val="tx1"/>
                </a:solidFill>
              </a:rPr>
              <a:t>EPPO-</a:t>
            </a:r>
            <a:r>
              <a:rPr lang="es-ES_tradnl" dirty="0" err="1" smtClean="0">
                <a:solidFill>
                  <a:schemeClr val="tx1"/>
                </a:solidFill>
              </a:rPr>
              <a:t>asetus</a:t>
            </a:r>
            <a:r>
              <a:rPr lang="es-ES_tradnl" dirty="0" smtClean="0">
                <a:solidFill>
                  <a:schemeClr val="tx1"/>
                </a:solidFill>
              </a:rPr>
              <a:t> I</a:t>
            </a:r>
            <a: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s-E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+mn-lt"/>
              </a:rPr>
              <a:t>Johdanto-osa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(67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Jotta vastaajan oikeudet turvattaisiin parhaalla mahdollisella tavalla,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olisi kohdistettava epäiltyyn tai syytettyyn periaatteessa vain yksi tutkinta tai syytetoimet. Jos rikokseen on syyllistynyt useampi henkilö,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olisi periaatteessa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pantava vireille vain yksi asia ja suoritettava kaikkia epäiltyjä tai syytettyjä koskevat tutkinnat yhdessä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+mn-lt"/>
              </a:rPr>
              <a:t>Johdanto-osa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(68)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Jos useampi valtuutettu Euroopan syyttäjä on aloittanut tutkinnan samasta rikoksesta, pysyvän jaoston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olisi tarvittaessa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yhdistettävä tällaiset tutkinnat. Pysyvä jaosto voi päättää olla yhdistämättä tällaisia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oikeuskäsittelyjä tai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se voi päättää jakaa ne myöhemmin, jos tämä on tutkinnan tehokkuuden kannalta suotavaa, esimerkiksi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jos yhtä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epäiltyä tai syytettyä koskeva oikeuskäsittely voitaisiin saattaa päätökseen aikaisemmin, mutta muita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epäiltyjä tai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syytettyjä koskevia oikeuskäsittelyjä olisi vielä jatkettava, tai jos asian jakaminen voisi lyhentää yhden </a:t>
            </a:r>
            <a:r>
              <a:rPr lang="fi-FI" dirty="0" err="1" smtClean="0">
                <a:solidFill>
                  <a:schemeClr val="tx1"/>
                </a:solidFill>
                <a:latin typeface="+mn-lt"/>
              </a:rPr>
              <a:t>epäillyntu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 err="1" smtClean="0">
                <a:solidFill>
                  <a:schemeClr val="tx1"/>
                </a:solidFill>
                <a:latin typeface="+mn-lt"/>
              </a:rPr>
              <a:t>tkintavankeusaikaa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. Jos yhdistettävät asiat kuuluvat eri pysyvien jaostojen vastuulle,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sisäisessä työjärjestyksessä olisi määriteltävä asianmukainen toimivalta ja menettely. Jos pysyvä jaosto päättää jakaa asian, sen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olisi edelleen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oltava toimivaltainen kyseisissä asioissa.</a:t>
            </a:r>
            <a:endParaRPr lang="es-ES_tradn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4F04716-EBC3-4C75-B22B-F7E78A8C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10741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sz="3600" dirty="0" err="1">
                <a:solidFill>
                  <a:schemeClr val="tx1"/>
                </a:solidFill>
              </a:rPr>
              <a:t>Prosessuaaliset</a:t>
            </a:r>
            <a:r>
              <a:rPr lang="es-ES_tradnl" sz="3600" dirty="0">
                <a:solidFill>
                  <a:schemeClr val="tx1"/>
                </a:solidFill>
              </a:rPr>
              <a:t> </a:t>
            </a:r>
            <a:r>
              <a:rPr lang="es-ES_tradnl" sz="3600" dirty="0" err="1">
                <a:solidFill>
                  <a:schemeClr val="tx1"/>
                </a:solidFill>
              </a:rPr>
              <a:t>perusperiaatteet</a:t>
            </a:r>
            <a:r>
              <a:rPr lang="es-ES_tradnl" sz="3600" dirty="0">
                <a:solidFill>
                  <a:schemeClr val="tx1"/>
                </a:solidFill>
              </a:rPr>
              <a:t> &amp; </a:t>
            </a:r>
            <a:r>
              <a:rPr lang="es-ES_tradnl" sz="3600" dirty="0" smtClean="0">
                <a:solidFill>
                  <a:schemeClr val="tx1"/>
                </a:solidFill>
              </a:rPr>
              <a:t>EPPO-</a:t>
            </a:r>
            <a:r>
              <a:rPr lang="es-ES_tradnl" sz="3600" dirty="0" err="1" smtClean="0">
                <a:solidFill>
                  <a:schemeClr val="tx1"/>
                </a:solidFill>
              </a:rPr>
              <a:t>asetus</a:t>
            </a:r>
            <a:r>
              <a:rPr lang="es-ES_tradnl" sz="3600" dirty="0" smtClean="0">
                <a:solidFill>
                  <a:schemeClr val="tx1"/>
                </a:solidFill>
              </a:rPr>
              <a:t> II</a:t>
            </a:r>
            <a: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s-E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42(1):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Kansallisten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tuomioistuimien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laillisuusvalvonta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+mn-lt"/>
              </a:rPr>
              <a:t>Art. 42(2)-(4):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Unionin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tuomioistuimen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laillisuusvalvonta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+mn-lt"/>
              </a:rPr>
              <a:t>Johdanto-osa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(87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…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on aiheellista katsoa, että toimivaltaisten kansallisten tuomioistuinten olisi valvottava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kansallisessa lainsäädännössä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säädettyjen vaatimusten ja menettelyjen mukaisesti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prosessuaalisia toimia, joilla on tarkoitus tuottaa kolmansia osapuolia koskevia oikeusvaikutuksia. Tällä on tarkoitus varmistaa, että kansalliset tuomioistuimet valvovat sellaisia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prosessuaalisia toimia, jotka on hyväksytty ennen syytteeseen asettamista ja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joilla on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tarkoitus tuottaa kolmansia osapuolia (tähän ryhmään kuuluvat epäilty, uhri sekä muut henkilöt,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joiden oikeuksia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tällaiset toimet voivat loukata) koskevia oikeusvaikutuksia. Prosessuaalisilla toimilla, jotka liittyvät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sen jäsenvaltion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valintaan, jonka tuomioistuimilla on toimivalta ottaa asia käsiteltäväksi, ja joka määräytyy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tässä asetuksessa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säädettyjen kriteerien pohjalta, on tarkoitus tuottaa oikeusvaikutuksia kolmansiin osapuoliin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nähden, ja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niiden olisi näin ollen kuuluttava kansallisten tuomioistuimien laillisuusvalvonnan piiriin viimeistään oikeudenkäyntivaiheessa.</a:t>
            </a:r>
            <a:endParaRPr lang="es-ES_tradn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AAE1D22-BB78-4F3B-BBC6-FB699419F959}"/>
              </a:ext>
            </a:extLst>
          </p:cNvPr>
          <p:cNvSpPr txBox="1"/>
          <p:nvPr/>
        </p:nvSpPr>
        <p:spPr>
          <a:xfrm>
            <a:off x="3048000" y="-18097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335103D-6784-4A7D-AE01-D0E6322B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10741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sz="3600" dirty="0" err="1">
                <a:solidFill>
                  <a:schemeClr val="tx1"/>
                </a:solidFill>
              </a:rPr>
              <a:t>Prosessuaaliset</a:t>
            </a:r>
            <a:r>
              <a:rPr lang="es-ES_tradnl" sz="3600" dirty="0">
                <a:solidFill>
                  <a:schemeClr val="tx1"/>
                </a:solidFill>
              </a:rPr>
              <a:t> </a:t>
            </a:r>
            <a:r>
              <a:rPr lang="es-ES_tradnl" sz="3600" dirty="0" err="1">
                <a:solidFill>
                  <a:schemeClr val="tx1"/>
                </a:solidFill>
              </a:rPr>
              <a:t>perusperiaatteet</a:t>
            </a:r>
            <a:r>
              <a:rPr lang="es-ES_tradnl" sz="3600" dirty="0">
                <a:solidFill>
                  <a:schemeClr val="tx1"/>
                </a:solidFill>
              </a:rPr>
              <a:t> &amp; </a:t>
            </a:r>
            <a:r>
              <a:rPr lang="es-ES_tradnl" sz="3600" dirty="0" smtClean="0">
                <a:solidFill>
                  <a:schemeClr val="tx1"/>
                </a:solidFill>
              </a:rPr>
              <a:t>EPPO-</a:t>
            </a:r>
            <a:r>
              <a:rPr lang="es-ES_tradnl" sz="3600" dirty="0" err="1" smtClean="0">
                <a:solidFill>
                  <a:schemeClr val="tx1"/>
                </a:solidFill>
              </a:rPr>
              <a:t>asetus</a:t>
            </a:r>
            <a:r>
              <a:rPr lang="es-ES_tradnl" sz="3600" dirty="0" smtClean="0">
                <a:solidFill>
                  <a:schemeClr val="tx1"/>
                </a:solidFill>
              </a:rPr>
              <a:t> III</a:t>
            </a:r>
            <a: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s-E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42(1):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Kansallisten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tuomioistuimien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laillisuusvalvonta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fi-FI" sz="1600" dirty="0">
                <a:solidFill>
                  <a:schemeClr val="tx1"/>
                </a:solidFill>
                <a:latin typeface="+mn-lt"/>
              </a:rPr>
              <a:t>Toimivaltaisten kansallisten tuomioistuinten on valvottava kansallisessa lainsäädännössä säädettyjen vaatimusten </a:t>
            </a: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ja menettelyjen </a:t>
            </a:r>
            <a:r>
              <a:rPr lang="fi-FI" sz="1600" dirty="0">
                <a:solidFill>
                  <a:schemeClr val="tx1"/>
                </a:solidFill>
                <a:latin typeface="+mn-lt"/>
              </a:rPr>
              <a:t>mukaisesti </a:t>
            </a:r>
            <a:r>
              <a:rPr lang="fi-FI" sz="1600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sz="1600" dirty="0">
                <a:solidFill>
                  <a:schemeClr val="tx1"/>
                </a:solidFill>
                <a:latin typeface="+mn-lt"/>
              </a:rPr>
              <a:t> prosessuaalisia </a:t>
            </a: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toimia…</a:t>
            </a:r>
          </a:p>
          <a:p>
            <a:pPr algn="just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Sama </a:t>
            </a:r>
            <a:r>
              <a:rPr lang="fi-FI" sz="1600" dirty="0">
                <a:solidFill>
                  <a:schemeClr val="tx1"/>
                </a:solidFill>
                <a:latin typeface="+mn-lt"/>
              </a:rPr>
              <a:t>pätee tapauksiin, joissa EPPO on laiminlyönyt velvoitteensa hyväksyä prosessuaalisia </a:t>
            </a: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toimia…</a:t>
            </a:r>
          </a:p>
          <a:p>
            <a:pPr algn="just"/>
            <a:r>
              <a:rPr lang="fi-FI" dirty="0" smtClean="0">
                <a:solidFill>
                  <a:schemeClr val="tx1"/>
                </a:solidFill>
                <a:latin typeface="+mn-lt"/>
              </a:rPr>
              <a:t>Art. 42(2) </a:t>
            </a:r>
            <a:r>
              <a:rPr lang="fi-FI" dirty="0" err="1" smtClean="0">
                <a:solidFill>
                  <a:schemeClr val="tx1"/>
                </a:solidFill>
                <a:latin typeface="+mn-lt"/>
              </a:rPr>
              <a:t>Unioinin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 tuomioistuimen toimivalta</a:t>
            </a:r>
          </a:p>
          <a:p>
            <a:pPr algn="just"/>
            <a:r>
              <a:rPr lang="fi-FI" sz="1600" dirty="0">
                <a:solidFill>
                  <a:schemeClr val="tx1"/>
                </a:solidFill>
                <a:latin typeface="+mn-lt"/>
              </a:rPr>
              <a:t>Unionin tuomioistuimella on SEUT 267 artiklan nojalla toimivalta antaa </a:t>
            </a:r>
            <a:r>
              <a:rPr lang="fi-FI" sz="1600" b="1" dirty="0" smtClean="0">
                <a:solidFill>
                  <a:schemeClr val="tx1"/>
                </a:solidFill>
                <a:latin typeface="+mn-lt"/>
              </a:rPr>
              <a:t>ennakkoratkaisu unionin oikeuden tulkinnasta</a:t>
            </a:r>
          </a:p>
          <a:p>
            <a:pPr algn="just"/>
            <a:r>
              <a:rPr lang="fi-FI" sz="1600" b="1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fi-FI" sz="1600" dirty="0" err="1" smtClean="0">
                <a:solidFill>
                  <a:schemeClr val="tx1"/>
                </a:solidFill>
                <a:latin typeface="+mn-lt"/>
              </a:rPr>
              <a:t>EPPO:n</a:t>
            </a: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 prosessuaalisen toimen pätevyys</a:t>
            </a:r>
          </a:p>
          <a:p>
            <a:pPr algn="just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-Unionin oikeus, EPPO-asetus, ja </a:t>
            </a:r>
            <a:r>
              <a:rPr lang="fi-FI" sz="1600" dirty="0" err="1" smtClean="0">
                <a:solidFill>
                  <a:schemeClr val="tx1"/>
                </a:solidFill>
                <a:latin typeface="+mn-lt"/>
              </a:rPr>
              <a:t>EPPO:n</a:t>
            </a: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 ja kansallisen viranomaisen toimivaltaristiriita</a:t>
            </a:r>
          </a:p>
          <a:p>
            <a:pPr algn="just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fi-FI" sz="1600" dirty="0" err="1" smtClean="0">
                <a:solidFill>
                  <a:schemeClr val="tx1"/>
                </a:solidFill>
                <a:latin typeface="+mn-lt"/>
              </a:rPr>
              <a:t>EPPOn</a:t>
            </a: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 (pysyvän jaoston päätös) lopettaa tutkinta, kun kyse EU oikeuden tulkinnasta (poikkeus Art. 42(1):</a:t>
            </a:r>
            <a:r>
              <a:rPr lang="fi-FI" sz="1600" dirty="0" err="1" smtClean="0">
                <a:solidFill>
                  <a:schemeClr val="tx1"/>
                </a:solidFill>
                <a:latin typeface="+mn-lt"/>
              </a:rPr>
              <a:t>lle</a:t>
            </a: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algn="just"/>
            <a:r>
              <a:rPr lang="fi-FI" sz="1600" dirty="0" smtClean="0">
                <a:solidFill>
                  <a:srgbClr val="8B827B"/>
                </a:solidFill>
                <a:latin typeface="+mn-lt"/>
              </a:rPr>
              <a:t>(-</a:t>
            </a:r>
            <a:r>
              <a:rPr lang="fi-FI" sz="1600" dirty="0" err="1" smtClean="0">
                <a:solidFill>
                  <a:srgbClr val="8B827B"/>
                </a:solidFill>
                <a:latin typeface="+mn-lt"/>
              </a:rPr>
              <a:t>EPPOn</a:t>
            </a:r>
            <a:r>
              <a:rPr lang="fi-FI" sz="1600" dirty="0" smtClean="0">
                <a:solidFill>
                  <a:srgbClr val="8B827B"/>
                </a:solidFill>
                <a:latin typeface="+mn-lt"/>
              </a:rPr>
              <a:t> aiheuttama vahinkoa koskeva riita</a:t>
            </a:r>
          </a:p>
          <a:p>
            <a:pPr algn="just"/>
            <a:r>
              <a:rPr lang="fi-FI" sz="1600" dirty="0" smtClean="0">
                <a:solidFill>
                  <a:srgbClr val="8B827B"/>
                </a:solidFill>
                <a:latin typeface="+mn-lt"/>
              </a:rPr>
              <a:t>-</a:t>
            </a:r>
            <a:r>
              <a:rPr lang="fi-FI" sz="1600" dirty="0" err="1" smtClean="0">
                <a:solidFill>
                  <a:srgbClr val="8B827B"/>
                </a:solidFill>
                <a:latin typeface="+mn-lt"/>
              </a:rPr>
              <a:t>EPPOn</a:t>
            </a:r>
            <a:r>
              <a:rPr lang="fi-FI" sz="1600" dirty="0" smtClean="0">
                <a:solidFill>
                  <a:srgbClr val="8B827B"/>
                </a:solidFill>
                <a:latin typeface="+mn-lt"/>
              </a:rPr>
              <a:t> tekemien sopimusten tulkinta, henkilöstöön koskevat riidat ja Euroopan pääsyyttäjän ja Euroopan syyttäjän erottaminen)</a:t>
            </a:r>
            <a:endParaRPr lang="fi-FI" sz="1600" dirty="0">
              <a:solidFill>
                <a:srgbClr val="8B827B"/>
              </a:solidFill>
              <a:latin typeface="+mn-lt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AAE1D22-BB78-4F3B-BBC6-FB699419F959}"/>
              </a:ext>
            </a:extLst>
          </p:cNvPr>
          <p:cNvSpPr txBox="1"/>
          <p:nvPr/>
        </p:nvSpPr>
        <p:spPr>
          <a:xfrm>
            <a:off x="3048000" y="-18097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335103D-6784-4A7D-AE01-D0E6322B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0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10741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sz="3600" dirty="0" err="1">
                <a:solidFill>
                  <a:schemeClr val="tx1"/>
                </a:solidFill>
              </a:rPr>
              <a:t>Prosessuaaliset</a:t>
            </a:r>
            <a:r>
              <a:rPr lang="es-ES_tradnl" sz="3600" dirty="0">
                <a:solidFill>
                  <a:schemeClr val="tx1"/>
                </a:solidFill>
              </a:rPr>
              <a:t> </a:t>
            </a:r>
            <a:r>
              <a:rPr lang="es-ES_tradnl" sz="3600" dirty="0" err="1">
                <a:solidFill>
                  <a:schemeClr val="tx1"/>
                </a:solidFill>
              </a:rPr>
              <a:t>perusperiaatteet</a:t>
            </a:r>
            <a:r>
              <a:rPr lang="es-ES_tradnl" sz="3600" dirty="0">
                <a:solidFill>
                  <a:schemeClr val="tx1"/>
                </a:solidFill>
              </a:rPr>
              <a:t> &amp; </a:t>
            </a:r>
            <a:r>
              <a:rPr lang="es-ES_tradnl" sz="3600" dirty="0" smtClean="0">
                <a:solidFill>
                  <a:schemeClr val="tx1"/>
                </a:solidFill>
              </a:rPr>
              <a:t>EPPO-</a:t>
            </a:r>
            <a:r>
              <a:rPr lang="es-ES_tradnl" sz="3600" dirty="0" err="1" smtClean="0">
                <a:solidFill>
                  <a:schemeClr val="tx1"/>
                </a:solidFill>
              </a:rPr>
              <a:t>asetus</a:t>
            </a:r>
            <a:r>
              <a:rPr lang="es-ES_tradnl" sz="3600" dirty="0" smtClean="0">
                <a:solidFill>
                  <a:schemeClr val="tx1"/>
                </a:solidFill>
              </a:rPr>
              <a:t> IV</a:t>
            </a:r>
            <a: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s-ES_tradnl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s-E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…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ei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isällä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tyhjentävää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lista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EPPO:n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prosesseissa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sovellettavista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turvatakuista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….</a:t>
            </a:r>
            <a:endParaRPr lang="es-ES_tradnl" sz="2800" dirty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Lisäsuojaa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antaa</a:t>
            </a:r>
            <a:r>
              <a:rPr lang="es-ES_tradnl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muu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smtClean="0">
                <a:solidFill>
                  <a:schemeClr val="tx1"/>
                </a:solidFill>
                <a:latin typeface="+mn-lt"/>
              </a:rPr>
              <a:t>EU ja kansallinen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_tradnl" sz="2800" dirty="0" err="1" smtClean="0">
                <a:solidFill>
                  <a:schemeClr val="tx1"/>
                </a:solidFill>
                <a:latin typeface="+mn-lt"/>
              </a:rPr>
              <a:t>lainsäädäntö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:</a:t>
            </a:r>
            <a:endParaRPr lang="es-ES_tradnl" sz="2800" dirty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_tradnl" sz="2800" dirty="0">
                <a:solidFill>
                  <a:schemeClr val="tx1"/>
                </a:solidFill>
                <a:latin typeface="+mn-lt"/>
              </a:rPr>
              <a:t>EU CHARTER OF FUNDAMENTAL RIGHTS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EU:N P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ROSESSUAALISIA PERUSPERIAATTEITA KOSKEVAT DIREKTIIVIT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KANSALLINEN LAINSÄÄDÄNTÖ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AAE1D22-BB78-4F3B-BBC6-FB699419F959}"/>
              </a:ext>
            </a:extLst>
          </p:cNvPr>
          <p:cNvSpPr txBox="1"/>
          <p:nvPr/>
        </p:nvSpPr>
        <p:spPr>
          <a:xfrm>
            <a:off x="3048000" y="-18097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67DC4D0-3F3F-420E-8929-7D77BDE0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9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273773"/>
            <a:ext cx="9967452" cy="1418142"/>
          </a:xfrm>
        </p:spPr>
        <p:txBody>
          <a:bodyPr>
            <a:normAutofit/>
          </a:bodyPr>
          <a:lstStyle/>
          <a:p>
            <a:r>
              <a:rPr lang="es-ES_tradnl" sz="4400" dirty="0"/>
              <a:t>EPPO &amp; EU </a:t>
            </a:r>
            <a:r>
              <a:rPr lang="es-ES_tradnl" sz="4400" dirty="0" smtClean="0"/>
              <a:t>PERUSOIKEUSASIAKIRJA</a:t>
            </a:r>
            <a:r>
              <a:rPr lang="es-ES_tradnl" sz="4800" dirty="0"/>
              <a:t/>
            </a:r>
            <a:br>
              <a:rPr lang="es-ES_tradnl" sz="4800" dirty="0"/>
            </a:b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>
                <a:solidFill>
                  <a:schemeClr val="tx1"/>
                </a:solidFill>
                <a:latin typeface="+mn-lt"/>
              </a:rPr>
              <a:t>Art. 5 (1)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EPPO huolehtii siitä, että sen toiminnassa kunnioitetaan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perusoikeuskirjassa vahvistettuja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oikeuksia.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Art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41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1.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EPPO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noudattaa toiminnassaan kaikilta osin perusoikeuskirjaan kirjattuja epäiltyjen ja syytettyjen oikeuksia,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mukaan lukien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oikeus oikeudenmukaiseen oikeudenkäyntiin ja oikeus puolustukseen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es-ES" dirty="0" err="1" smtClean="0">
                <a:solidFill>
                  <a:schemeClr val="tx1"/>
                </a:solidFill>
                <a:latin typeface="+mn-lt"/>
              </a:rPr>
              <a:t>Johdanto</a:t>
            </a:r>
            <a:r>
              <a:rPr lang="es-ES" dirty="0" smtClean="0">
                <a:solidFill>
                  <a:schemeClr val="tx1"/>
                </a:solidFill>
                <a:latin typeface="+mn-lt"/>
              </a:rPr>
              <a:t>-osa 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(83)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Tässä asetuksessa edellytetään erityisesti, että EPPO kunnioittaa oikeutta oikeudenmukaiseen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oikeudenkäyntiin, oikeutta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puolustukseen ja syyttömyysolettamaa, sellaisina kuin ne on kirjattu perusoikeuskirjan 47 ja 48 artiklaan.</a:t>
            </a:r>
          </a:p>
          <a:p>
            <a:r>
              <a:rPr lang="fi-FI" dirty="0">
                <a:solidFill>
                  <a:schemeClr val="tx1"/>
                </a:solidFill>
                <a:latin typeface="+mn-lt"/>
              </a:rPr>
              <a:t>Noudattamalla perusoikeuskirjan 50 artiklan kieltoa syyttää ja rangaista oikeudenkäynnissä kahdesti samasta rikoksesta (ne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bis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in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idem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) varmistetaan, että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nostamat syytteet eivät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johda kaksoisrangaistavuuteen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. </a:t>
            </a:r>
            <a:r>
              <a:rPr lang="fi-FI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olisi näin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ollen noudatettava toiminnassaan näitä oikeuksia kaikilta osin, ja tätä asetusta olisi sovellettava ja </a:t>
            </a:r>
            <a:r>
              <a:rPr lang="fi-FI" dirty="0" smtClean="0">
                <a:solidFill>
                  <a:schemeClr val="tx1"/>
                </a:solidFill>
                <a:latin typeface="+mn-lt"/>
              </a:rPr>
              <a:t>tulkittava sen </a:t>
            </a:r>
            <a:r>
              <a:rPr lang="fi-FI" dirty="0">
                <a:solidFill>
                  <a:schemeClr val="tx1"/>
                </a:solidFill>
                <a:latin typeface="+mn-lt"/>
              </a:rPr>
              <a:t>mukaisesti.</a:t>
            </a:r>
            <a:endParaRPr lang="es-ES_tradnl" dirty="0"/>
          </a:p>
          <a:p>
            <a:pPr algn="l"/>
            <a:endParaRPr lang="es-ES_tradnl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0E33B90-5447-49BC-8BD6-7C3DFCEB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6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494565"/>
            <a:ext cx="9967452" cy="489707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300" b="1" dirty="0">
                <a:solidFill>
                  <a:schemeClr val="tx1"/>
                </a:solidFill>
                <a:latin typeface="+mn-lt"/>
              </a:rPr>
              <a:t>EU </a:t>
            </a:r>
            <a:r>
              <a:rPr lang="en-US" sz="4300" b="1" dirty="0" smtClean="0">
                <a:solidFill>
                  <a:schemeClr val="tx1"/>
                </a:solidFill>
                <a:latin typeface="+mn-lt"/>
              </a:rPr>
              <a:t>PERUSOIKEUSASIAKIRJA </a:t>
            </a:r>
            <a:r>
              <a:rPr lang="en-US" sz="4300" b="1" dirty="0">
                <a:solidFill>
                  <a:schemeClr val="tx1"/>
                </a:solidFill>
                <a:latin typeface="+mn-lt"/>
              </a:rPr>
              <a:t>&amp; </a:t>
            </a:r>
            <a:r>
              <a:rPr lang="en-US" sz="4300" b="1" dirty="0" smtClean="0">
                <a:solidFill>
                  <a:schemeClr val="tx1"/>
                </a:solidFill>
                <a:latin typeface="+mn-lt"/>
              </a:rPr>
              <a:t>RIKOSPROSESSI</a:t>
            </a:r>
            <a:endParaRPr lang="hu-HU" sz="4300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4300" dirty="0" err="1" smtClean="0">
                <a:solidFill>
                  <a:schemeClr val="tx1"/>
                </a:solidFill>
                <a:latin typeface="+mn-lt"/>
              </a:rPr>
              <a:t>Kaikkein</a:t>
            </a:r>
            <a:r>
              <a:rPr lang="en-US" sz="4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300" dirty="0" err="1" smtClean="0">
                <a:solidFill>
                  <a:schemeClr val="tx1"/>
                </a:solidFill>
                <a:latin typeface="+mn-lt"/>
              </a:rPr>
              <a:t>merkittävimmät</a:t>
            </a:r>
            <a:r>
              <a:rPr lang="en-US" sz="4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300" dirty="0" err="1" smtClean="0">
                <a:solidFill>
                  <a:schemeClr val="tx1"/>
                </a:solidFill>
                <a:latin typeface="+mn-lt"/>
              </a:rPr>
              <a:t>säännökset</a:t>
            </a:r>
            <a:r>
              <a:rPr lang="en-US" sz="4300" dirty="0" smtClean="0">
                <a:solidFill>
                  <a:schemeClr val="tx1"/>
                </a:solidFill>
                <a:latin typeface="+mn-lt"/>
              </a:rPr>
              <a:t>….</a:t>
            </a:r>
            <a:endParaRPr lang="hu-HU" sz="4300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Artikla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b="1" dirty="0">
                <a:solidFill>
                  <a:schemeClr val="tx1"/>
                </a:solidFill>
                <a:latin typeface="+mn-lt"/>
              </a:rPr>
              <a:t>47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tehokkaisiin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oikeussuojakeinoihin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oikeudenmukainen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oikeudenkäynti</a:t>
            </a:r>
            <a:endParaRPr lang="es-ES" sz="2800" b="1" dirty="0">
              <a:solidFill>
                <a:schemeClr val="tx1"/>
              </a:solidFill>
              <a:latin typeface="+mn-lt"/>
            </a:endParaRPr>
          </a:p>
          <a:p>
            <a:r>
              <a:rPr lang="es-ES" sz="2800" dirty="0">
                <a:solidFill>
                  <a:schemeClr val="tx1"/>
                </a:solidFill>
                <a:latin typeface="+mn-lt"/>
              </a:rPr>
              <a:t>…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oikeudenmukainen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julkinen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oikeudenkäynti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kohtuullisessa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ajassa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riippumattomassa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puolueettomassa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tuomioistuimessa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joka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on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etukäteen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laillisesti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perustettu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es-ES" sz="2800" dirty="0" err="1" smtClean="0">
                <a:solidFill>
                  <a:schemeClr val="tx1"/>
                </a:solidFill>
                <a:latin typeface="+mn-lt"/>
              </a:rPr>
              <a:t>etukäteen</a:t>
            </a:r>
            <a:r>
              <a:rPr lang="es-ES" sz="28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Jokaisella on oltava mahdollisuus saada neuvoja ja antaa toisen henkilön puolustaa ja edustaa itseään.</a:t>
            </a:r>
            <a:endParaRPr lang="es-ES" sz="2800" dirty="0">
              <a:solidFill>
                <a:schemeClr val="tx1"/>
              </a:solidFill>
              <a:latin typeface="+mn-lt"/>
            </a:endParaRPr>
          </a:p>
          <a:p>
            <a:r>
              <a:rPr lang="fi-FI" sz="2800" dirty="0">
                <a:solidFill>
                  <a:schemeClr val="tx1"/>
                </a:solidFill>
                <a:latin typeface="+mn-lt"/>
              </a:rPr>
              <a:t>Maksutonta oikeusapua annetaan vähävaraisille, jos tällainen apu on tarpeen, </a:t>
            </a:r>
            <a:r>
              <a:rPr lang="fi-FI" sz="2800" dirty="0" smtClean="0">
                <a:solidFill>
                  <a:schemeClr val="tx1"/>
                </a:solidFill>
                <a:latin typeface="+mn-lt"/>
              </a:rPr>
              <a:t>jotta asianomainen voisi tehokkaasti 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käyttää oikeutta saattaa asiansa tuomioistuimen käsiteltäväksi</a:t>
            </a:r>
            <a:r>
              <a:rPr lang="fi-FI" sz="28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fi-FI" sz="2800" b="1" dirty="0">
              <a:solidFill>
                <a:schemeClr val="tx1"/>
              </a:solidFill>
              <a:latin typeface="+mn-lt"/>
            </a:endParaRPr>
          </a:p>
          <a:p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Artikla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b="1" dirty="0">
                <a:solidFill>
                  <a:schemeClr val="tx1"/>
                </a:solidFill>
                <a:latin typeface="+mn-lt"/>
              </a:rPr>
              <a:t>48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Syyttömyysolettama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ja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oikeus</a:t>
            </a:r>
            <a:r>
              <a:rPr lang="es-E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latin typeface="+mn-lt"/>
              </a:rPr>
              <a:t>puolustukseen</a:t>
            </a:r>
            <a:endParaRPr lang="es-ES" sz="2800" b="1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1" dirty="0">
                <a:solidFill>
                  <a:schemeClr val="tx1"/>
                </a:solidFill>
                <a:latin typeface="+mn-lt"/>
              </a:rPr>
              <a:t>Jokaista syytettyä on pidettävä syyttömänä, kunnes hänen syyllisyytensä on laillisesti </a:t>
            </a:r>
            <a:r>
              <a:rPr lang="fi-FI" sz="2800" b="1" dirty="0" smtClean="0">
                <a:solidFill>
                  <a:schemeClr val="tx1"/>
                </a:solidFill>
                <a:latin typeface="+mn-lt"/>
              </a:rPr>
              <a:t>näytetty toteen</a:t>
            </a:r>
            <a:r>
              <a:rPr lang="fi-FI" sz="2800" b="1" dirty="0">
                <a:solidFill>
                  <a:schemeClr val="tx1"/>
                </a:solidFill>
                <a:latin typeface="+mn-lt"/>
              </a:rPr>
              <a:t>.</a:t>
            </a:r>
            <a:endParaRPr lang="en-US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872381E-132B-4469-9354-2E37162F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56254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ERA Farben">
      <a:dk1>
        <a:srgbClr val="000000"/>
      </a:dk1>
      <a:lt1>
        <a:sysClr val="window" lastClr="FFFFFF"/>
      </a:lt1>
      <a:dk2>
        <a:srgbClr val="8B827B"/>
      </a:dk2>
      <a:lt2>
        <a:srgbClr val="D2D1D0"/>
      </a:lt2>
      <a:accent1>
        <a:srgbClr val="133C8B"/>
      </a:accent1>
      <a:accent2>
        <a:srgbClr val="8B827B"/>
      </a:accent2>
      <a:accent3>
        <a:srgbClr val="AE7F50"/>
      </a:accent3>
      <a:accent4>
        <a:srgbClr val="DECBB8"/>
      </a:accent4>
      <a:accent5>
        <a:srgbClr val="D2D1D0"/>
      </a:accent5>
      <a:accent6>
        <a:srgbClr val="FFFFFF"/>
      </a:accent6>
      <a:hlink>
        <a:srgbClr val="133C8B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A Presentation new design_en_211216" id="{55E8C793-4ACF-4C70-B58B-A863477BD569}" vid="{B933FDD9-FDD3-431E-A9E8-86E246603B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 Template</Template>
  <TotalTime>251</TotalTime>
  <Words>2355</Words>
  <Application>Microsoft Office PowerPoint</Application>
  <PresentationFormat>Widescreen</PresentationFormat>
  <Paragraphs>222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EUAlbertina</vt:lpstr>
      <vt:lpstr>Trebuchet MS</vt:lpstr>
      <vt:lpstr>Wingdings</vt:lpstr>
      <vt:lpstr>Rückblick</vt:lpstr>
      <vt:lpstr>  </vt:lpstr>
      <vt:lpstr> </vt:lpstr>
      <vt:lpstr>Prosessuaaliset perusperiaatteet &amp; EPPO-asetus </vt:lpstr>
      <vt:lpstr>Prosessuaaliset perusperiaatteet &amp; EPPO-asetus I </vt:lpstr>
      <vt:lpstr>Prosessuaaliset perusperiaatteet &amp; EPPO-asetus II </vt:lpstr>
      <vt:lpstr>Prosessuaaliset perusperiaatteet &amp; EPPO-asetus III </vt:lpstr>
      <vt:lpstr>Prosessuaaliset perusperiaatteet &amp; EPPO-asetus IV </vt:lpstr>
      <vt:lpstr>EPPO &amp; EU PERUSOIKEUSASIAKIRJA </vt:lpstr>
      <vt:lpstr>PowerPoint Presentation</vt:lpstr>
      <vt:lpstr>EPPO &amp; EU DIREKTIIVIEN MUKAISET PROSESSUAALISET OIKEUDET  </vt:lpstr>
      <vt:lpstr> </vt:lpstr>
      <vt:lpstr> TESTAA TIETOSI: 6 direktiiviä </vt:lpstr>
      <vt:lpstr>6 direktiiviä </vt:lpstr>
      <vt:lpstr>EPPO:n kannalta merkitykselliset prosessuaalisia oikeuksia koskevat direktiivit </vt:lpstr>
      <vt:lpstr> </vt:lpstr>
      <vt:lpstr> </vt:lpstr>
      <vt:lpstr> </vt:lpstr>
      <vt:lpstr> </vt:lpstr>
      <vt:lpstr> </vt:lpstr>
      <vt:lpstr>EPPO &amp; KANSALLINEN LAINSÄÄDÄNTÖ</vt:lpstr>
      <vt:lpstr>Johtopäätös: kuinka kaikki toimii käytännössä?</vt:lpstr>
      <vt:lpstr>KYSELY – TESTAA TIETOSI</vt:lpstr>
      <vt:lpstr>Thank you for 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of European Law</dc:title>
  <dc:creator>Riehle Cornelia</dc:creator>
  <cp:lastModifiedBy>TIESMAA Harri (JUST-EXT)</cp:lastModifiedBy>
  <cp:revision>76</cp:revision>
  <cp:lastPrinted>2016-10-12T07:25:39Z</cp:lastPrinted>
  <dcterms:created xsi:type="dcterms:W3CDTF">2020-09-29T09:53:56Z</dcterms:created>
  <dcterms:modified xsi:type="dcterms:W3CDTF">2022-08-14T17:48:42Z</dcterms:modified>
</cp:coreProperties>
</file>